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1"/>
  </p:notesMasterIdLst>
  <p:sldIdLst>
    <p:sldId id="256" r:id="rId2"/>
    <p:sldId id="257" r:id="rId3"/>
    <p:sldId id="258" r:id="rId4"/>
    <p:sldId id="259" r:id="rId5"/>
    <p:sldId id="260" r:id="rId6"/>
    <p:sldId id="265" r:id="rId7"/>
    <p:sldId id="261" r:id="rId8"/>
    <p:sldId id="266" r:id="rId9"/>
    <p:sldId id="263" r:id="rId10"/>
    <p:sldId id="264" r:id="rId11"/>
    <p:sldId id="269" r:id="rId12"/>
    <p:sldId id="267" r:id="rId13"/>
    <p:sldId id="268" r:id="rId14"/>
    <p:sldId id="276" r:id="rId15"/>
    <p:sldId id="271" r:id="rId16"/>
    <p:sldId id="272" r:id="rId17"/>
    <p:sldId id="273"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9" d="100"/>
          <a:sy n="79" d="100"/>
        </p:scale>
        <p:origin x="101" y="115"/>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0C33B8-F2ED-408D-81EC-7868D6FBEBD7}" type="datetimeFigureOut">
              <a:rPr lang="en-US" smtClean="0"/>
              <a:pPr/>
              <a:t>6/15/2022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36B294-1A36-48F1-AFB2-891044DFE108}"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10387963" y="5038579"/>
            <a:ext cx="1892949" cy="1725637"/>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Title 7"/>
          <p:cNvSpPr>
            <a:spLocks noGrp="1"/>
          </p:cNvSpPr>
          <p:nvPr>
            <p:ph type="ctrTitle"/>
          </p:nvPr>
        </p:nvSpPr>
        <p:spPr>
          <a:xfrm>
            <a:off x="720726" y="776289"/>
            <a:ext cx="10750549" cy="1470025"/>
          </a:xfrm>
        </p:spPr>
        <p:txBody>
          <a:bodyPr anchor="b">
            <a:normAutofit/>
          </a:bodyPr>
          <a:lstStyle>
            <a:lvl1pPr algn="r">
              <a:defRPr sz="4400"/>
            </a:lvl1pPr>
          </a:lstStyle>
          <a:p>
            <a:r>
              <a:rPr kumimoji="0" lang="en-US"/>
              <a:t>Click to edit Master title style</a:t>
            </a:r>
          </a:p>
        </p:txBody>
      </p:sp>
      <p:sp>
        <p:nvSpPr>
          <p:cNvPr id="9" name="Subtitle 8"/>
          <p:cNvSpPr>
            <a:spLocks noGrp="1"/>
          </p:cNvSpPr>
          <p:nvPr>
            <p:ph type="subTitle" idx="1"/>
          </p:nvPr>
        </p:nvSpPr>
        <p:spPr>
          <a:xfrm>
            <a:off x="720726" y="2250280"/>
            <a:ext cx="10750549"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1828800" y="6012657"/>
            <a:ext cx="7721600" cy="365125"/>
          </a:xfrm>
        </p:spPr>
        <p:txBody>
          <a:bodyPr tIns="0" bIns="0" anchor="t"/>
          <a:lstStyle>
            <a:lvl1pPr algn="r">
              <a:defRPr sz="1000"/>
            </a:lvl1pPr>
          </a:lstStyle>
          <a:p>
            <a:fld id="{BC4A6D52-651E-46BC-8AE2-37DD4D96A556}" type="datetimeFigureOut">
              <a:rPr lang="en-US" smtClean="0"/>
              <a:pPr/>
              <a:t>6/15/2022</a:t>
            </a:fld>
            <a:endParaRPr lang="en-US" dirty="0"/>
          </a:p>
        </p:txBody>
      </p:sp>
      <p:sp>
        <p:nvSpPr>
          <p:cNvPr id="17" name="Footer Placeholder 16"/>
          <p:cNvSpPr>
            <a:spLocks noGrp="1"/>
          </p:cNvSpPr>
          <p:nvPr>
            <p:ph type="ftr" sz="quarter" idx="11"/>
          </p:nvPr>
        </p:nvSpPr>
        <p:spPr>
          <a:xfrm>
            <a:off x="1828800" y="5650705"/>
            <a:ext cx="7721600" cy="365125"/>
          </a:xfrm>
        </p:spPr>
        <p:txBody>
          <a:bodyPr tIns="0" bIns="0" anchor="b"/>
          <a:lstStyle>
            <a:lvl1pPr algn="r">
              <a:defRPr sz="1100"/>
            </a:lvl1pPr>
          </a:lstStyle>
          <a:p>
            <a:endParaRPr lang="en-US" dirty="0"/>
          </a:p>
        </p:txBody>
      </p:sp>
      <p:sp>
        <p:nvSpPr>
          <p:cNvPr id="29" name="Slide Number Placeholder 28"/>
          <p:cNvSpPr>
            <a:spLocks noGrp="1"/>
          </p:cNvSpPr>
          <p:nvPr>
            <p:ph type="sldNum" sz="quarter" idx="12"/>
          </p:nvPr>
        </p:nvSpPr>
        <p:spPr>
          <a:xfrm>
            <a:off x="11189663" y="5752308"/>
            <a:ext cx="670560" cy="365125"/>
          </a:xfrm>
        </p:spPr>
        <p:txBody>
          <a:bodyPr anchor="ctr"/>
          <a:lstStyle>
            <a:lvl1pPr algn="ctr">
              <a:defRPr sz="1300">
                <a:solidFill>
                  <a:srgbClr val="FFFFFF"/>
                </a:solidFill>
              </a:defRPr>
            </a:lvl1pPr>
          </a:lstStyle>
          <a:p>
            <a:fld id="{F840F5A6-34A4-4724-8051-09700FD90137}"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C4A6D52-651E-46BC-8AE2-37DD4D96A556}" type="datetimeFigureOut">
              <a:rPr lang="en-US" smtClean="0"/>
              <a:pPr/>
              <a:t>6/15/2022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40F5A6-34A4-4724-8051-09700FD90137}"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381000"/>
            <a:ext cx="2540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381000"/>
            <a:ext cx="83312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C4A6D52-651E-46BC-8AE2-37DD4D96A556}" type="datetimeFigureOut">
              <a:rPr lang="en-US" smtClean="0"/>
              <a:pPr/>
              <a:t>6/15/2022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40F5A6-34A4-4724-8051-09700FD90137}"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67494"/>
            <a:ext cx="10972800" cy="1399032"/>
          </a:xfrm>
        </p:spPr>
        <p:txBody>
          <a:bodyPr/>
          <a:lstStyle/>
          <a:p>
            <a:r>
              <a:rPr kumimoji="0" lang="en-US"/>
              <a:t>Click to edit Master title style</a:t>
            </a:r>
          </a:p>
        </p:txBody>
      </p:sp>
      <p:sp>
        <p:nvSpPr>
          <p:cNvPr id="3" name="Content Placeholder 2"/>
          <p:cNvSpPr>
            <a:spLocks noGrp="1"/>
          </p:cNvSpPr>
          <p:nvPr>
            <p:ph idx="1"/>
          </p:nvPr>
        </p:nvSpPr>
        <p:spPr>
          <a:xfrm>
            <a:off x="609600" y="1882808"/>
            <a:ext cx="10972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388608" y="6480048"/>
            <a:ext cx="2844800" cy="301752"/>
          </a:xfrm>
        </p:spPr>
        <p:txBody>
          <a:bodyPr/>
          <a:lstStyle/>
          <a:p>
            <a:fld id="{BC4A6D52-651E-46BC-8AE2-37DD4D96A556}" type="datetimeFigureOut">
              <a:rPr lang="en-US" smtClean="0"/>
              <a:pPr/>
              <a:t>6/15/2022</a:t>
            </a:fld>
            <a:endParaRPr lang="en-US" dirty="0"/>
          </a:p>
        </p:txBody>
      </p:sp>
      <p:sp>
        <p:nvSpPr>
          <p:cNvPr id="5" name="Footer Placeholder 4"/>
          <p:cNvSpPr>
            <a:spLocks noGrp="1"/>
          </p:cNvSpPr>
          <p:nvPr>
            <p:ph type="ftr" sz="quarter" idx="11"/>
          </p:nvPr>
        </p:nvSpPr>
        <p:spPr>
          <a:xfrm>
            <a:off x="609600" y="6480970"/>
            <a:ext cx="5680075" cy="300831"/>
          </a:xfrm>
        </p:spPr>
        <p:txBody>
          <a:bodyPr/>
          <a:lstStyle/>
          <a:p>
            <a:endParaRPr lang="en-US" dirty="0"/>
          </a:p>
        </p:txBody>
      </p:sp>
      <p:sp>
        <p:nvSpPr>
          <p:cNvPr id="6" name="Slide Number Placeholder 5"/>
          <p:cNvSpPr>
            <a:spLocks noGrp="1"/>
          </p:cNvSpPr>
          <p:nvPr>
            <p:ph type="sldNum" sz="quarter" idx="12"/>
          </p:nvPr>
        </p:nvSpPr>
        <p:spPr/>
        <p:txBody>
          <a:bodyPr/>
          <a:lstStyle/>
          <a:p>
            <a:fld id="{F840F5A6-34A4-4724-8051-09700FD90137}"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9379" y="7035"/>
            <a:ext cx="12173243"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dirty="0">
              <a:solidFill>
                <a:schemeClr val="lt1"/>
              </a:solidFill>
              <a:latin typeface="+mn-lt"/>
              <a:ea typeface="+mn-ea"/>
              <a:cs typeface="+mn-cs"/>
            </a:endParaRPr>
          </a:p>
        </p:txBody>
      </p:sp>
      <p:sp>
        <p:nvSpPr>
          <p:cNvPr id="8" name="Isosceles Triangle 7"/>
          <p:cNvSpPr/>
          <p:nvPr/>
        </p:nvSpPr>
        <p:spPr>
          <a:xfrm rot="5400000" flipV="1">
            <a:off x="10387963" y="93786"/>
            <a:ext cx="1892949" cy="1725637"/>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 name="Date Placeholder 3"/>
          <p:cNvSpPr>
            <a:spLocks noGrp="1"/>
          </p:cNvSpPr>
          <p:nvPr>
            <p:ph type="dt" sz="half" idx="10"/>
          </p:nvPr>
        </p:nvSpPr>
        <p:spPr>
          <a:xfrm>
            <a:off x="9274176" y="6477000"/>
            <a:ext cx="2844800" cy="304800"/>
          </a:xfrm>
        </p:spPr>
        <p:txBody>
          <a:bodyPr/>
          <a:lstStyle/>
          <a:p>
            <a:fld id="{BC4A6D52-651E-46BC-8AE2-37DD4D96A556}" type="datetimeFigureOut">
              <a:rPr lang="en-US" smtClean="0"/>
              <a:pPr/>
              <a:t>6/15/2022</a:t>
            </a:fld>
            <a:endParaRPr lang="en-US" dirty="0"/>
          </a:p>
        </p:txBody>
      </p:sp>
      <p:sp>
        <p:nvSpPr>
          <p:cNvPr id="5" name="Footer Placeholder 4"/>
          <p:cNvSpPr>
            <a:spLocks noGrp="1"/>
          </p:cNvSpPr>
          <p:nvPr>
            <p:ph type="ftr" sz="quarter" idx="11"/>
          </p:nvPr>
        </p:nvSpPr>
        <p:spPr>
          <a:xfrm>
            <a:off x="3492501" y="6480970"/>
            <a:ext cx="5680075" cy="300831"/>
          </a:xfrm>
        </p:spPr>
        <p:txBody>
          <a:bodyPr/>
          <a:lstStyle/>
          <a:p>
            <a:endParaRPr lang="en-US" dirty="0"/>
          </a:p>
        </p:txBody>
      </p:sp>
      <p:sp>
        <p:nvSpPr>
          <p:cNvPr id="6" name="Slide Number Placeholder 5"/>
          <p:cNvSpPr>
            <a:spLocks noGrp="1"/>
          </p:cNvSpPr>
          <p:nvPr>
            <p:ph type="sldNum" sz="quarter" idx="12"/>
          </p:nvPr>
        </p:nvSpPr>
        <p:spPr>
          <a:xfrm>
            <a:off x="11268075" y="809625"/>
            <a:ext cx="670560" cy="300831"/>
          </a:xfrm>
        </p:spPr>
        <p:txBody>
          <a:bodyPr/>
          <a:lstStyle/>
          <a:p>
            <a:fld id="{F840F5A6-34A4-4724-8051-09700FD90137}" type="slidenum">
              <a:rPr lang="en-US" smtClean="0"/>
              <a:pPr/>
              <a:t>‹#›</a:t>
            </a:fld>
            <a:endParaRPr lang="en-US" dirty="0"/>
          </a:p>
        </p:txBody>
      </p:sp>
      <p:cxnSp>
        <p:nvCxnSpPr>
          <p:cNvPr id="11" name="Straight Connector 10"/>
          <p:cNvCxnSpPr/>
          <p:nvPr/>
        </p:nvCxnSpPr>
        <p:spPr>
          <a:xfrm rot="10800000">
            <a:off x="8625059" y="9381"/>
            <a:ext cx="3563815"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5"/>
            <a:ext cx="12182621"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08000" y="271465"/>
            <a:ext cx="9652000" cy="1362075"/>
          </a:xfrm>
        </p:spPr>
        <p:txBody>
          <a:bodyPr anchor="ctr"/>
          <a:lstStyle>
            <a:lvl1pPr marL="0" algn="l">
              <a:buNone/>
              <a:defRPr sz="3600" b="1" cap="none" baseline="0"/>
            </a:lvl1pPr>
          </a:lstStyle>
          <a:p>
            <a:r>
              <a:rPr kumimoji="0" lang="en-US"/>
              <a:t>Click to edit Master title style</a:t>
            </a:r>
          </a:p>
        </p:txBody>
      </p:sp>
      <p:sp>
        <p:nvSpPr>
          <p:cNvPr id="3" name="Text Placeholder 2"/>
          <p:cNvSpPr>
            <a:spLocks noGrp="1"/>
          </p:cNvSpPr>
          <p:nvPr>
            <p:ph type="body" idx="1"/>
          </p:nvPr>
        </p:nvSpPr>
        <p:spPr>
          <a:xfrm>
            <a:off x="508000" y="1633536"/>
            <a:ext cx="51816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a:t>Click to edit Master title style</a:t>
            </a:r>
          </a:p>
        </p:txBody>
      </p:sp>
      <p:sp>
        <p:nvSpPr>
          <p:cNvPr id="3" name="Content Placeholder 2"/>
          <p:cNvSpPr>
            <a:spLocks noGrp="1"/>
          </p:cNvSpPr>
          <p:nvPr>
            <p:ph sz="half" idx="1"/>
          </p:nvPr>
        </p:nvSpPr>
        <p:spPr>
          <a:xfrm>
            <a:off x="609600" y="1722438"/>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722438"/>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388608" y="6480969"/>
            <a:ext cx="2844800" cy="301752"/>
          </a:xfrm>
        </p:spPr>
        <p:txBody>
          <a:bodyPr/>
          <a:lstStyle/>
          <a:p>
            <a:fld id="{BC4A6D52-651E-46BC-8AE2-37DD4D96A556}" type="datetimeFigureOut">
              <a:rPr lang="en-US" smtClean="0"/>
              <a:pPr/>
              <a:t>6/15/2022</a:t>
            </a:fld>
            <a:endParaRPr lang="en-US" dirty="0"/>
          </a:p>
        </p:txBody>
      </p:sp>
      <p:sp>
        <p:nvSpPr>
          <p:cNvPr id="6" name="Footer Placeholder 5"/>
          <p:cNvSpPr>
            <a:spLocks noGrp="1"/>
          </p:cNvSpPr>
          <p:nvPr>
            <p:ph type="ftr" sz="quarter" idx="11"/>
          </p:nvPr>
        </p:nvSpPr>
        <p:spPr>
          <a:xfrm>
            <a:off x="609600" y="6480969"/>
            <a:ext cx="5680075" cy="301752"/>
          </a:xfrm>
        </p:spPr>
        <p:txBody>
          <a:bodyPr/>
          <a:lstStyle/>
          <a:p>
            <a:endParaRPr lang="en-US" dirty="0"/>
          </a:p>
        </p:txBody>
      </p:sp>
      <p:sp>
        <p:nvSpPr>
          <p:cNvPr id="7" name="Slide Number Placeholder 6"/>
          <p:cNvSpPr>
            <a:spLocks noGrp="1"/>
          </p:cNvSpPr>
          <p:nvPr>
            <p:ph type="sldNum" sz="quarter" idx="12"/>
          </p:nvPr>
        </p:nvSpPr>
        <p:spPr>
          <a:xfrm>
            <a:off x="10119360" y="6480969"/>
            <a:ext cx="670560" cy="301752"/>
          </a:xfrm>
        </p:spPr>
        <p:txBody>
          <a:bodyPr/>
          <a:lstStyle/>
          <a:p>
            <a:fld id="{F840F5A6-34A4-4724-8051-09700FD90137}"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30931" y="290732"/>
            <a:ext cx="1422400" cy="6153912"/>
          </a:xfrm>
        </p:spPr>
        <p:txBody>
          <a:bodyPr vert="vert270" anchor="b"/>
          <a:lstStyle>
            <a:lvl1pPr marL="0" algn="ctr">
              <a:defRPr sz="3300" b="1">
                <a:ln w="6350">
                  <a:solidFill>
                    <a:schemeClr val="tx1"/>
                  </a:solidFill>
                </a:ln>
                <a:solidFill>
                  <a:schemeClr val="tx1"/>
                </a:solidFill>
              </a:defRPr>
            </a:lvl1pPr>
          </a:lstStyle>
          <a:p>
            <a:r>
              <a:rPr kumimoji="0" lang="en-US"/>
              <a:t>Click to edit Master title style</a:t>
            </a:r>
          </a:p>
        </p:txBody>
      </p:sp>
      <p:sp>
        <p:nvSpPr>
          <p:cNvPr id="3" name="Text Placeholder 2"/>
          <p:cNvSpPr>
            <a:spLocks noGrp="1"/>
          </p:cNvSpPr>
          <p:nvPr>
            <p:ph type="body" idx="1"/>
          </p:nvPr>
        </p:nvSpPr>
        <p:spPr>
          <a:xfrm>
            <a:off x="1820008" y="290732"/>
            <a:ext cx="774699"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1820008" y="3427124"/>
            <a:ext cx="774699"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2696307" y="290732"/>
            <a:ext cx="9144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2696307" y="3427124"/>
            <a:ext cx="9144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a:xfrm>
            <a:off x="6388608" y="6480969"/>
            <a:ext cx="2840736" cy="301752"/>
          </a:xfrm>
        </p:spPr>
        <p:txBody>
          <a:bodyPr/>
          <a:lstStyle/>
          <a:p>
            <a:fld id="{BC4A6D52-651E-46BC-8AE2-37DD4D96A556}" type="datetimeFigureOut">
              <a:rPr lang="en-US" smtClean="0"/>
              <a:pPr/>
              <a:t>6/15/2022</a:t>
            </a:fld>
            <a:endParaRPr lang="en-US" dirty="0"/>
          </a:p>
        </p:txBody>
      </p:sp>
      <p:sp>
        <p:nvSpPr>
          <p:cNvPr id="8" name="Footer Placeholder 7"/>
          <p:cNvSpPr>
            <a:spLocks noGrp="1"/>
          </p:cNvSpPr>
          <p:nvPr>
            <p:ph type="ftr" sz="quarter" idx="11"/>
          </p:nvPr>
        </p:nvSpPr>
        <p:spPr>
          <a:xfrm>
            <a:off x="609600" y="6480969"/>
            <a:ext cx="5681472" cy="301752"/>
          </a:xfrm>
        </p:spPr>
        <p:txBody>
          <a:bodyPr/>
          <a:lstStyle/>
          <a:p>
            <a:endParaRPr lang="en-US" dirty="0"/>
          </a:p>
        </p:txBody>
      </p:sp>
      <p:sp>
        <p:nvSpPr>
          <p:cNvPr id="9" name="Slide Number Placeholder 8"/>
          <p:cNvSpPr>
            <a:spLocks noGrp="1"/>
          </p:cNvSpPr>
          <p:nvPr>
            <p:ph type="sldNum" sz="quarter" idx="12"/>
          </p:nvPr>
        </p:nvSpPr>
        <p:spPr>
          <a:xfrm>
            <a:off x="10119360" y="6483096"/>
            <a:ext cx="670560" cy="301752"/>
          </a:xfrm>
        </p:spPr>
        <p:txBody>
          <a:bodyPr/>
          <a:lstStyle>
            <a:lvl1pPr algn="ctr">
              <a:defRPr/>
            </a:lvl1pPr>
          </a:lstStyle>
          <a:p>
            <a:fld id="{F840F5A6-34A4-4724-8051-09700FD90137}"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a:t>Click to edit Master title style</a:t>
            </a:r>
          </a:p>
        </p:txBody>
      </p:sp>
      <p:sp>
        <p:nvSpPr>
          <p:cNvPr id="3" name="Date Placeholder 2"/>
          <p:cNvSpPr>
            <a:spLocks noGrp="1"/>
          </p:cNvSpPr>
          <p:nvPr>
            <p:ph type="dt" sz="half" idx="10"/>
          </p:nvPr>
        </p:nvSpPr>
        <p:spPr/>
        <p:txBody>
          <a:bodyPr/>
          <a:lstStyle/>
          <a:p>
            <a:fld id="{BC4A6D52-651E-46BC-8AE2-37DD4D96A556}" type="datetimeFigureOut">
              <a:rPr lang="en-US" smtClean="0"/>
              <a:pPr/>
              <a:t>6/15/2022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840F5A6-34A4-4724-8051-09700FD90137}"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388608" y="6480969"/>
            <a:ext cx="2844800" cy="301752"/>
          </a:xfrm>
        </p:spPr>
        <p:txBody>
          <a:bodyPr/>
          <a:lstStyle/>
          <a:p>
            <a:fld id="{BC4A6D52-651E-46BC-8AE2-37DD4D96A556}" type="datetimeFigureOut">
              <a:rPr lang="en-US" smtClean="0"/>
              <a:pPr/>
              <a:t>6/15/2022</a:t>
            </a:fld>
            <a:endParaRPr lang="en-US" dirty="0"/>
          </a:p>
        </p:txBody>
      </p:sp>
      <p:sp>
        <p:nvSpPr>
          <p:cNvPr id="3" name="Footer Placeholder 2"/>
          <p:cNvSpPr>
            <a:spLocks noGrp="1"/>
          </p:cNvSpPr>
          <p:nvPr>
            <p:ph type="ftr" sz="quarter" idx="11"/>
          </p:nvPr>
        </p:nvSpPr>
        <p:spPr>
          <a:xfrm>
            <a:off x="609600" y="6481891"/>
            <a:ext cx="5680075" cy="300831"/>
          </a:xfrm>
        </p:spPr>
        <p:txBody>
          <a:bodyPr/>
          <a:lstStyle/>
          <a:p>
            <a:endParaRPr lang="en-US" dirty="0"/>
          </a:p>
        </p:txBody>
      </p:sp>
      <p:sp>
        <p:nvSpPr>
          <p:cNvPr id="4" name="Slide Number Placeholder 3"/>
          <p:cNvSpPr>
            <a:spLocks noGrp="1"/>
          </p:cNvSpPr>
          <p:nvPr>
            <p:ph type="sldNum" sz="quarter" idx="12"/>
          </p:nvPr>
        </p:nvSpPr>
        <p:spPr>
          <a:xfrm>
            <a:off x="10119360" y="6480969"/>
            <a:ext cx="670560" cy="301752"/>
          </a:xfrm>
        </p:spPr>
        <p:txBody>
          <a:bodyPr/>
          <a:lstStyle/>
          <a:p>
            <a:fld id="{F840F5A6-34A4-4724-8051-09700FD90137}"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92608" y="367664"/>
            <a:ext cx="1219200" cy="5943600"/>
          </a:xfrm>
        </p:spPr>
        <p:txBody>
          <a:bodyPr vert="vert270" anchor="b"/>
          <a:lstStyle>
            <a:lvl1pPr marL="0" marR="18288" algn="r">
              <a:spcBef>
                <a:spcPts val="0"/>
              </a:spcBef>
              <a:buNone/>
              <a:defRPr sz="2900" b="0" cap="all" baseline="0"/>
            </a:lvl1pPr>
          </a:lstStyle>
          <a:p>
            <a:r>
              <a:rPr kumimoji="0" lang="en-US"/>
              <a:t>Click to edit Master title style</a:t>
            </a:r>
          </a:p>
        </p:txBody>
      </p:sp>
      <p:sp>
        <p:nvSpPr>
          <p:cNvPr id="3" name="Text Placeholder 2"/>
          <p:cNvSpPr>
            <a:spLocks noGrp="1"/>
          </p:cNvSpPr>
          <p:nvPr>
            <p:ph type="body" idx="2"/>
          </p:nvPr>
        </p:nvSpPr>
        <p:spPr>
          <a:xfrm>
            <a:off x="1514475" y="367664"/>
            <a:ext cx="32512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868333" y="320040"/>
            <a:ext cx="7034784"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371968" y="6556248"/>
            <a:ext cx="2844800" cy="301752"/>
          </a:xfrm>
        </p:spPr>
        <p:txBody>
          <a:bodyPr/>
          <a:lstStyle>
            <a:lvl1pPr>
              <a:defRPr sz="900"/>
            </a:lvl1pPr>
          </a:lstStyle>
          <a:p>
            <a:fld id="{BC4A6D52-651E-46BC-8AE2-37DD4D96A556}" type="datetimeFigureOut">
              <a:rPr lang="en-US" smtClean="0"/>
              <a:pPr/>
              <a:t>6/15/2022</a:t>
            </a:fld>
            <a:endParaRPr lang="en-US" dirty="0"/>
          </a:p>
        </p:txBody>
      </p:sp>
      <p:sp>
        <p:nvSpPr>
          <p:cNvPr id="6" name="Footer Placeholder 5"/>
          <p:cNvSpPr>
            <a:spLocks noGrp="1"/>
          </p:cNvSpPr>
          <p:nvPr>
            <p:ph type="ftr" sz="quarter" idx="11"/>
          </p:nvPr>
        </p:nvSpPr>
        <p:spPr>
          <a:xfrm>
            <a:off x="1514475" y="6556248"/>
            <a:ext cx="6857493" cy="301752"/>
          </a:xfrm>
        </p:spPr>
        <p:txBody>
          <a:bodyPr/>
          <a:lstStyle>
            <a:lvl1pPr>
              <a:defRPr sz="900"/>
            </a:lvl1pPr>
          </a:lstStyle>
          <a:p>
            <a:endParaRPr lang="en-US" dirty="0"/>
          </a:p>
        </p:txBody>
      </p:sp>
      <p:sp>
        <p:nvSpPr>
          <p:cNvPr id="7" name="Slide Number Placeholder 6"/>
          <p:cNvSpPr>
            <a:spLocks noGrp="1"/>
          </p:cNvSpPr>
          <p:nvPr>
            <p:ph type="sldNum" sz="quarter" idx="12"/>
          </p:nvPr>
        </p:nvSpPr>
        <p:spPr>
          <a:xfrm>
            <a:off x="11214101" y="6556248"/>
            <a:ext cx="670560" cy="301752"/>
          </a:xfrm>
        </p:spPr>
        <p:txBody>
          <a:bodyPr/>
          <a:lstStyle>
            <a:lvl1pPr>
              <a:defRPr sz="900"/>
            </a:lvl1pPr>
          </a:lstStyle>
          <a:p>
            <a:fld id="{F840F5A6-34A4-4724-8051-09700FD90137}"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92608" y="150896"/>
            <a:ext cx="1219200" cy="6400800"/>
          </a:xfrm>
        </p:spPr>
        <p:txBody>
          <a:bodyPr vert="vert270" anchor="b"/>
          <a:lstStyle>
            <a:lvl1pPr marL="0" algn="l">
              <a:buNone/>
              <a:defRPr sz="3000" b="0" cap="all" baseline="0"/>
            </a:lvl1pPr>
          </a:lstStyle>
          <a:p>
            <a:r>
              <a:rPr kumimoji="0" lang="en-US"/>
              <a:t>Click to edit Master title style</a:t>
            </a:r>
          </a:p>
        </p:txBody>
      </p:sp>
      <p:sp>
        <p:nvSpPr>
          <p:cNvPr id="3" name="Picture Placeholder 2"/>
          <p:cNvSpPr>
            <a:spLocks noGrp="1"/>
          </p:cNvSpPr>
          <p:nvPr>
            <p:ph type="pic" idx="1"/>
          </p:nvPr>
        </p:nvSpPr>
        <p:spPr>
          <a:xfrm>
            <a:off x="1517649" y="373966"/>
            <a:ext cx="9777984" cy="5486400"/>
          </a:xfrm>
          <a:solidFill>
            <a:schemeClr val="bg2">
              <a:shade val="50000"/>
            </a:schemeClr>
          </a:solidFill>
        </p:spPr>
        <p:txBody>
          <a:bodyPr/>
          <a:lstStyle>
            <a:lvl1pPr marL="0" indent="0">
              <a:buNone/>
              <a:defRPr sz="3200"/>
            </a:lvl1pPr>
          </a:lstStyle>
          <a:p>
            <a:r>
              <a:rPr kumimoji="0" lang="en-US" dirty="0"/>
              <a:t>Click icon to add picture</a:t>
            </a:r>
          </a:p>
        </p:txBody>
      </p:sp>
      <p:sp>
        <p:nvSpPr>
          <p:cNvPr id="4" name="Text Placeholder 3"/>
          <p:cNvSpPr>
            <a:spLocks noGrp="1"/>
          </p:cNvSpPr>
          <p:nvPr>
            <p:ph type="body" sz="half" idx="2"/>
          </p:nvPr>
        </p:nvSpPr>
        <p:spPr>
          <a:xfrm>
            <a:off x="1524000" y="5867400"/>
            <a:ext cx="9777984"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144256" y="6556248"/>
            <a:ext cx="2804160" cy="301752"/>
          </a:xfrm>
        </p:spPr>
        <p:txBody>
          <a:bodyPr/>
          <a:lstStyle>
            <a:lvl1pPr>
              <a:defRPr sz="900"/>
            </a:lvl1pPr>
          </a:lstStyle>
          <a:p>
            <a:fld id="{BC4A6D52-651E-46BC-8AE2-37DD4D96A556}" type="datetimeFigureOut">
              <a:rPr lang="en-US" smtClean="0"/>
              <a:pPr/>
              <a:t>6/15/2022</a:t>
            </a:fld>
            <a:endParaRPr lang="en-US" dirty="0"/>
          </a:p>
        </p:txBody>
      </p:sp>
      <p:sp>
        <p:nvSpPr>
          <p:cNvPr id="6" name="Footer Placeholder 5"/>
          <p:cNvSpPr>
            <a:spLocks noGrp="1"/>
          </p:cNvSpPr>
          <p:nvPr>
            <p:ph type="ftr" sz="quarter" idx="11"/>
          </p:nvPr>
        </p:nvSpPr>
        <p:spPr>
          <a:xfrm>
            <a:off x="1560576" y="6557169"/>
            <a:ext cx="6597429" cy="301752"/>
          </a:xfrm>
        </p:spPr>
        <p:txBody>
          <a:bodyPr/>
          <a:lstStyle>
            <a:lvl1pPr>
              <a:defRPr sz="900"/>
            </a:lvl1pPr>
          </a:lstStyle>
          <a:p>
            <a:endParaRPr lang="en-US" dirty="0"/>
          </a:p>
        </p:txBody>
      </p:sp>
      <p:sp>
        <p:nvSpPr>
          <p:cNvPr id="7" name="Slide Number Placeholder 6"/>
          <p:cNvSpPr>
            <a:spLocks noGrp="1"/>
          </p:cNvSpPr>
          <p:nvPr>
            <p:ph type="sldNum" sz="quarter" idx="12"/>
          </p:nvPr>
        </p:nvSpPr>
        <p:spPr>
          <a:xfrm>
            <a:off x="10956256" y="6556248"/>
            <a:ext cx="487680" cy="301752"/>
          </a:xfrm>
        </p:spPr>
        <p:txBody>
          <a:bodyPr/>
          <a:lstStyle>
            <a:lvl1pPr algn="ctr">
              <a:defRPr sz="900"/>
            </a:lvl1pPr>
          </a:lstStyle>
          <a:p>
            <a:fld id="{F840F5A6-34A4-4724-8051-09700FD90137}"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9379" y="14069"/>
            <a:ext cx="12173243"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cxnSp>
        <p:nvCxnSpPr>
          <p:cNvPr id="8" name="Straight Connector 7"/>
          <p:cNvCxnSpPr/>
          <p:nvPr/>
        </p:nvCxnSpPr>
        <p:spPr>
          <a:xfrm>
            <a:off x="0" y="7035"/>
            <a:ext cx="12182621"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8625059" y="4948410"/>
            <a:ext cx="3563815"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609600" y="267494"/>
            <a:ext cx="10972800" cy="1399032"/>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09600" y="1882808"/>
            <a:ext cx="10972800" cy="4572000"/>
          </a:xfrm>
          <a:prstGeom prst="rect">
            <a:avLst/>
          </a:prstGeom>
        </p:spPr>
        <p:txBody>
          <a:bodyPr vert="horz" anchor="t">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388608" y="6480969"/>
            <a:ext cx="2844800" cy="301752"/>
          </a:xfrm>
          <a:prstGeom prst="rect">
            <a:avLst/>
          </a:prstGeom>
        </p:spPr>
        <p:txBody>
          <a:bodyPr vert="horz" anchor="b"/>
          <a:lstStyle>
            <a:lvl1pPr algn="l" eaLnBrk="1" latinLnBrk="0" hangingPunct="1">
              <a:defRPr kumimoji="0" sz="1000" b="0">
                <a:solidFill>
                  <a:schemeClr val="tx1"/>
                </a:solidFill>
              </a:defRPr>
            </a:lvl1pPr>
          </a:lstStyle>
          <a:p>
            <a:fld id="{BC4A6D52-651E-46BC-8AE2-37DD4D96A556}" type="datetimeFigureOut">
              <a:rPr lang="en-US" smtClean="0"/>
              <a:pPr/>
              <a:t>6/15/2022</a:t>
            </a:fld>
            <a:endParaRPr lang="en-US" dirty="0"/>
          </a:p>
        </p:txBody>
      </p:sp>
      <p:sp>
        <p:nvSpPr>
          <p:cNvPr id="3" name="Footer Placeholder 2"/>
          <p:cNvSpPr>
            <a:spLocks noGrp="1"/>
          </p:cNvSpPr>
          <p:nvPr>
            <p:ph type="ftr" sz="quarter" idx="3"/>
          </p:nvPr>
        </p:nvSpPr>
        <p:spPr>
          <a:xfrm>
            <a:off x="609600" y="6481891"/>
            <a:ext cx="5680075" cy="300831"/>
          </a:xfrm>
          <a:prstGeom prst="rect">
            <a:avLst/>
          </a:prstGeom>
        </p:spPr>
        <p:txBody>
          <a:bodyPr vert="horz" anchor="b"/>
          <a:lstStyle>
            <a:lvl1pPr algn="r" eaLnBrk="1" latinLnBrk="0" hangingPunct="1">
              <a:defRPr kumimoji="0" sz="1000">
                <a:solidFill>
                  <a:schemeClr val="tx1"/>
                </a:solidFill>
              </a:defRPr>
            </a:lvl1pPr>
          </a:lstStyle>
          <a:p>
            <a:endParaRPr lang="en-US" dirty="0"/>
          </a:p>
        </p:txBody>
      </p:sp>
      <p:sp>
        <p:nvSpPr>
          <p:cNvPr id="23" name="Slide Number Placeholder 22"/>
          <p:cNvSpPr>
            <a:spLocks noGrp="1"/>
          </p:cNvSpPr>
          <p:nvPr>
            <p:ph type="sldNum" sz="quarter" idx="4"/>
          </p:nvPr>
        </p:nvSpPr>
        <p:spPr>
          <a:xfrm>
            <a:off x="10119360" y="6480969"/>
            <a:ext cx="670560" cy="301752"/>
          </a:xfrm>
          <a:prstGeom prst="rect">
            <a:avLst/>
          </a:prstGeom>
        </p:spPr>
        <p:txBody>
          <a:bodyPr vert="horz" anchor="b"/>
          <a:lstStyle>
            <a:lvl1pPr algn="ctr" eaLnBrk="1" latinLnBrk="0" hangingPunct="1">
              <a:defRPr kumimoji="0" sz="1200">
                <a:solidFill>
                  <a:schemeClr val="tx1"/>
                </a:solidFill>
              </a:defRPr>
            </a:lvl1pPr>
          </a:lstStyle>
          <a:p>
            <a:fld id="{F840F5A6-34A4-4724-8051-09700FD90137}"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24.JP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7/06/relationships/model3d" Target="../media/model3d2.glb"/><Relationship Id="rId1" Type="http://schemas.openxmlformats.org/officeDocument/2006/relationships/slideLayout" Target="../slideLayouts/slideLayout2.xml"/><Relationship Id="rId5" Type="http://schemas.openxmlformats.org/officeDocument/2006/relationships/hyperlink" Target="https://raymondtec.com/2019/01/facial-recognition-doesnt-work-as-intended-on-42-of-110-tested-smartphones/" TargetMode="External"/><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7/06/relationships/model3d" Target="../media/model3d3.glb"/><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hyperlink" Target="https://www.peoplematters.in/article/technology/how-your-organization-tracking-attendance-11744" TargetMode="External"/><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blacklistednews.com/article/67431/amazon-pledges-to-continue-selling-face-surveillance-tech-to.html"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mmons.wikimedia.org/wiki/File:OpenCV_Logo_with_text_svg_version.svg" TargetMode="Externa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s://www.tomoyan.net/_detail/python/numpy_logo.svg?id=python:numpy_scipy_matplotlib" TargetMode="Externa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www.pngall.com/python-logo-png/download/6874"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tempkaew.blogspot.com/2014/09/simple-im-script-csv-file.html" TargetMode="External"/><Relationship Id="rId5" Type="http://schemas.microsoft.com/office/2007/relationships/hdphoto" Target="../media/hdphoto1.wdp"/><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7488" y="1770537"/>
            <a:ext cx="10047490" cy="3087224"/>
          </a:xfrm>
        </p:spPr>
        <p:txBody>
          <a:bodyPr>
            <a:normAutofit/>
          </a:bodyPr>
          <a:lstStyle/>
          <a:p>
            <a:pPr algn="l"/>
            <a:endParaRPr lang="en-US" b="1" dirty="0">
              <a:solidFill>
                <a:schemeClr val="tx2">
                  <a:lumMod val="75000"/>
                </a:schemeClr>
              </a:solidFill>
            </a:endParaRPr>
          </a:p>
        </p:txBody>
      </p:sp>
      <p:sp>
        <p:nvSpPr>
          <p:cNvPr id="3" name="Subtitle 2"/>
          <p:cNvSpPr>
            <a:spLocks noGrp="1"/>
          </p:cNvSpPr>
          <p:nvPr>
            <p:ph type="subTitle" idx="1"/>
          </p:nvPr>
        </p:nvSpPr>
        <p:spPr>
          <a:xfrm>
            <a:off x="2064544" y="1000108"/>
            <a:ext cx="8031984" cy="1000132"/>
          </a:xfrm>
        </p:spPr>
        <p:txBody>
          <a:bodyPr>
            <a:normAutofit/>
          </a:bodyPr>
          <a:lstStyle/>
          <a:p>
            <a:pPr algn="ctr"/>
            <a:endParaRPr lang="en-IN" dirty="0">
              <a:solidFill>
                <a:schemeClr val="tx2">
                  <a:lumMod val="75000"/>
                </a:schemeClr>
              </a:solidFill>
            </a:endParaRPr>
          </a:p>
        </p:txBody>
      </p:sp>
      <p:sp>
        <p:nvSpPr>
          <p:cNvPr id="4110" name="AutoShape 14" descr="Future Institute Of Technology - Home | Facebook"/>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67494"/>
            <a:ext cx="11593288" cy="1018366"/>
          </a:xfrm>
        </p:spPr>
        <p:txBody>
          <a:bodyPr>
            <a:normAutofit fontScale="90000"/>
          </a:bodyPr>
          <a:lstStyle/>
          <a:p>
            <a:r>
              <a:rPr lang="en-IN" dirty="0">
                <a:latin typeface="Arial Black" pitchFamily="34" charset="0"/>
              </a:rPr>
              <a:t>DEMO USING PROJECT(Capturing Image)</a:t>
            </a:r>
            <a:endParaRPr lang="en-US" dirty="0">
              <a:latin typeface="Arial Black" pitchFamily="34" charset="0"/>
            </a:endParaRPr>
          </a:p>
        </p:txBody>
      </p:sp>
      <p:pic>
        <p:nvPicPr>
          <p:cNvPr id="4" name="Picture 3">
            <a:extLst>
              <a:ext uri="{FF2B5EF4-FFF2-40B4-BE49-F238E27FC236}">
                <a16:creationId xmlns:a16="http://schemas.microsoft.com/office/drawing/2014/main" id="{3245A21E-39A6-403F-90D7-94D654159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634" y="1285860"/>
            <a:ext cx="8880732" cy="530961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Content Placeholder 5">
            <a:extLst>
              <a:ext uri="{FF2B5EF4-FFF2-40B4-BE49-F238E27FC236}">
                <a16:creationId xmlns:a16="http://schemas.microsoft.com/office/drawing/2014/main" id="{89E484CB-3B1E-46F6-9255-4BEDCEEBDBD9}"/>
              </a:ext>
            </a:extLst>
          </p:cNvPr>
          <p:cNvSpPr>
            <a:spLocks noGrp="1"/>
          </p:cNvSpPr>
          <p:nvPr>
            <p:ph idx="1"/>
          </p:nvPr>
        </p:nvSpPr>
        <p:spPr/>
        <p:txBody>
          <a:bodyPr/>
          <a:lstStyle/>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360" y="260648"/>
            <a:ext cx="14919448" cy="1399032"/>
          </a:xfrm>
        </p:spPr>
        <p:txBody>
          <a:bodyPr/>
          <a:lstStyle/>
          <a:p>
            <a:r>
              <a:rPr lang="en-IN" dirty="0">
                <a:latin typeface="Arial Black" pitchFamily="34" charset="0"/>
              </a:rPr>
              <a:t>Demo Using Project (Trained Image)</a:t>
            </a:r>
            <a:endParaRPr lang="en-US" dirty="0"/>
          </a:p>
        </p:txBody>
      </p:sp>
      <p:pic>
        <p:nvPicPr>
          <p:cNvPr id="6" name="Content Placeholder 5">
            <a:extLst>
              <a:ext uri="{FF2B5EF4-FFF2-40B4-BE49-F238E27FC236}">
                <a16:creationId xmlns:a16="http://schemas.microsoft.com/office/drawing/2014/main" id="{5400AF4D-6636-4357-8A17-2355A2DF78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3595" y="1412776"/>
            <a:ext cx="9064810" cy="50588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416" y="267494"/>
            <a:ext cx="10945216" cy="1161242"/>
          </a:xfrm>
        </p:spPr>
        <p:txBody>
          <a:bodyPr>
            <a:normAutofit fontScale="90000"/>
          </a:bodyPr>
          <a:lstStyle/>
          <a:p>
            <a:r>
              <a:rPr lang="en-IN" dirty="0">
                <a:latin typeface="Arial Black" pitchFamily="34" charset="0"/>
              </a:rPr>
              <a:t>IDENTIFICATION OF TRAINED IMAGES</a:t>
            </a:r>
            <a:endParaRPr lang="en-US" dirty="0">
              <a:latin typeface="Arial Black" pitchFamily="34" charset="0"/>
            </a:endParaRPr>
          </a:p>
        </p:txBody>
      </p:sp>
      <p:pic>
        <p:nvPicPr>
          <p:cNvPr id="6" name="Content Placeholder 5">
            <a:extLst>
              <a:ext uri="{FF2B5EF4-FFF2-40B4-BE49-F238E27FC236}">
                <a16:creationId xmlns:a16="http://schemas.microsoft.com/office/drawing/2014/main" id="{40D1B947-D9B5-4AE7-BB7D-B2AEF64FA5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5291" y="1257105"/>
            <a:ext cx="9553465" cy="535162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173" y="421337"/>
            <a:ext cx="12241360" cy="809294"/>
          </a:xfrm>
        </p:spPr>
        <p:txBody>
          <a:bodyPr>
            <a:normAutofit fontScale="90000"/>
          </a:bodyPr>
          <a:lstStyle/>
          <a:p>
            <a:br>
              <a:rPr lang="en-IN" dirty="0">
                <a:latin typeface="Arial Black" pitchFamily="34" charset="0"/>
              </a:rPr>
            </a:br>
            <a:r>
              <a:rPr lang="en-IN" sz="3100" b="1" dirty="0">
                <a:solidFill>
                  <a:schemeClr val="tx1">
                    <a:lumMod val="95000"/>
                  </a:schemeClr>
                </a:solidFill>
                <a:latin typeface="Arial" pitchFamily="34" charset="0"/>
                <a:cs typeface="Arial" pitchFamily="34" charset="0"/>
              </a:rPr>
              <a:t>After Identification attendance is marked including date and time</a:t>
            </a:r>
            <a:endParaRPr lang="en-US" sz="3600" b="1" dirty="0">
              <a:solidFill>
                <a:schemeClr val="tx1">
                  <a:lumMod val="95000"/>
                </a:schemeClr>
              </a:solidFill>
              <a:effectLst>
                <a:outerShdw blurRad="38100" dist="38100" dir="2700000" algn="tl">
                  <a:srgbClr val="000000">
                    <a:alpha val="43137"/>
                  </a:srgbClr>
                </a:outerShdw>
              </a:effectLst>
              <a:latin typeface="Arial Black" pitchFamily="34" charset="0"/>
              <a:cs typeface="Arial" pitchFamily="34" charset="0"/>
            </a:endParaRPr>
          </a:p>
        </p:txBody>
      </p:sp>
      <p:pic>
        <p:nvPicPr>
          <p:cNvPr id="33794" name="Picture 2" descr="C:\Users\sulagna banerjee\Downloads\dd.jpg"/>
          <p:cNvPicPr>
            <a:picLocks noGrp="1" noChangeAspect="1" noChangeArrowheads="1"/>
          </p:cNvPicPr>
          <p:nvPr>
            <p:ph idx="1"/>
          </p:nvPr>
        </p:nvPicPr>
        <p:blipFill>
          <a:blip r:embed="rId2"/>
          <a:srcRect/>
          <a:stretch>
            <a:fillRect/>
          </a:stretch>
        </p:blipFill>
        <p:spPr bwMode="auto">
          <a:xfrm>
            <a:off x="1521731" y="1484784"/>
            <a:ext cx="9626243" cy="5038298"/>
          </a:xfrm>
          <a:prstGeom prst="rect">
            <a:avLst/>
          </a:prstGeom>
          <a:noFill/>
        </p:spPr>
      </p:pic>
      <p:sp>
        <p:nvSpPr>
          <p:cNvPr id="5" name="TextBox 4">
            <a:extLst>
              <a:ext uri="{FF2B5EF4-FFF2-40B4-BE49-F238E27FC236}">
                <a16:creationId xmlns:a16="http://schemas.microsoft.com/office/drawing/2014/main" id="{5DC5FFCD-087A-4F6B-98AB-549B7EF65C4F}"/>
              </a:ext>
            </a:extLst>
          </p:cNvPr>
          <p:cNvSpPr txBox="1"/>
          <p:nvPr/>
        </p:nvSpPr>
        <p:spPr>
          <a:xfrm>
            <a:off x="2063552" y="404664"/>
            <a:ext cx="8940635" cy="584775"/>
          </a:xfrm>
          <a:prstGeom prst="rect">
            <a:avLst/>
          </a:prstGeom>
          <a:noFill/>
        </p:spPr>
        <p:txBody>
          <a:bodyPr wrap="square">
            <a:spAutoFit/>
          </a:bodyPr>
          <a:lstStyle/>
          <a:p>
            <a:r>
              <a:rPr lang="en-IN" sz="3200" dirty="0">
                <a:latin typeface="Arial Black" pitchFamily="34" charset="0"/>
              </a:rPr>
              <a:t>IDENTIFICATION OF TRAINED IMAGES</a:t>
            </a:r>
            <a:endParaRPr lang="en-IN" sz="3200" dirty="0"/>
          </a:p>
        </p:txBody>
      </p:sp>
      <p:sp>
        <p:nvSpPr>
          <p:cNvPr id="4" name="Rectangle 3">
            <a:extLst>
              <a:ext uri="{FF2B5EF4-FFF2-40B4-BE49-F238E27FC236}">
                <a16:creationId xmlns:a16="http://schemas.microsoft.com/office/drawing/2014/main" id="{29AADCF3-802F-4DF3-96AD-A9388B721B8D}"/>
              </a:ext>
            </a:extLst>
          </p:cNvPr>
          <p:cNvSpPr/>
          <p:nvPr/>
        </p:nvSpPr>
        <p:spPr>
          <a:xfrm>
            <a:off x="2567608" y="3356992"/>
            <a:ext cx="3168352" cy="1583110"/>
          </a:xfrm>
          <a:prstGeom prst="rect">
            <a:avLst/>
          </a:prstGeom>
          <a:noFill/>
          <a:ln w="9525" cap="flat" cmpd="sng" algn="ctr">
            <a:solidFill>
              <a:schemeClr val="bg1"/>
            </a:solidFill>
            <a:prstDash val="solid"/>
            <a:round/>
            <a:headEnd type="none" w="med" len="med"/>
            <a:tailEnd type="none" w="med" len="med"/>
          </a:ln>
          <a:effectLst>
            <a:innerShdw blurRad="63500" dist="50800" dir="13500000">
              <a:prstClr val="black">
                <a:alpha val="50000"/>
              </a:prstClr>
            </a:innerShd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298F-1B90-4784-BDBC-7638E6EDBBBA}"/>
              </a:ext>
            </a:extLst>
          </p:cNvPr>
          <p:cNvSpPr>
            <a:spLocks noGrp="1"/>
          </p:cNvSpPr>
          <p:nvPr>
            <p:ph type="title"/>
          </p:nvPr>
        </p:nvSpPr>
        <p:spPr/>
        <p:txBody>
          <a:bodyPr/>
          <a:lstStyle/>
          <a:p>
            <a:r>
              <a:rPr lang="en-US" b="1" dirty="0"/>
              <a:t>PASSWORD</a:t>
            </a:r>
            <a:r>
              <a:rPr lang="en-US" dirty="0"/>
              <a:t> </a:t>
            </a:r>
            <a:r>
              <a:rPr lang="en-US" b="1" dirty="0"/>
              <a:t>FEATURE</a:t>
            </a:r>
            <a:endParaRPr lang="en-IN" b="1" dirty="0"/>
          </a:p>
        </p:txBody>
      </p:sp>
      <p:pic>
        <p:nvPicPr>
          <p:cNvPr id="5" name="Content Placeholder 4">
            <a:extLst>
              <a:ext uri="{FF2B5EF4-FFF2-40B4-BE49-F238E27FC236}">
                <a16:creationId xmlns:a16="http://schemas.microsoft.com/office/drawing/2014/main" id="{FB802121-0F50-4A75-92F6-3FBBB632E7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344" y="1933042"/>
            <a:ext cx="2677169" cy="31683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mc:Choice xmlns:am3d="http://schemas.microsoft.com/office/drawing/2017/model3d" Requires="am3d">
          <p:graphicFrame>
            <p:nvGraphicFramePr>
              <p:cNvPr id="6" name="3D Model 5" descr="Pointing Arrow">
                <a:extLst>
                  <a:ext uri="{FF2B5EF4-FFF2-40B4-BE49-F238E27FC236}">
                    <a16:creationId xmlns:a16="http://schemas.microsoft.com/office/drawing/2014/main" id="{796C803F-A995-4D33-98CC-8FB8CE960CEE}"/>
                  </a:ext>
                </a:extLst>
              </p:cNvPr>
              <p:cNvGraphicFramePr>
                <a:graphicFrameLocks noChangeAspect="1"/>
              </p:cNvGraphicFramePr>
              <p:nvPr>
                <p:extLst>
                  <p:ext uri="{D42A27DB-BD31-4B8C-83A1-F6EECF244321}">
                    <p14:modId xmlns:p14="http://schemas.microsoft.com/office/powerpoint/2010/main" val="3363113302"/>
                  </p:ext>
                </p:extLst>
              </p:nvPr>
            </p:nvGraphicFramePr>
            <p:xfrm rot="16200000">
              <a:off x="3309530" y="2421254"/>
              <a:ext cx="1133458" cy="2015492"/>
            </p:xfrm>
            <a:graphic>
              <a:graphicData uri="http://schemas.microsoft.com/office/drawing/2017/model3d">
                <am3d:model3d r:embed="rId3">
                  <am3d:spPr>
                    <a:xfrm rot="16200000">
                      <a:off x="0" y="0"/>
                      <a:ext cx="1133458" cy="2015492"/>
                    </a:xfrm>
                    <a:prstGeom prst="rect">
                      <a:avLst/>
                    </a:prstGeom>
                  </am3d:spPr>
                  <am3d:camera>
                    <am3d:pos x="0" y="0" z="53229038"/>
                    <am3d:up dx="0" dy="36000000" dz="0"/>
                    <am3d:lookAt x="0" y="0" z="0"/>
                    <am3d:perspective fov="2700000"/>
                  </am3d:camera>
                  <am3d:trans>
                    <am3d:meterPerModelUnit n="121206" d="1000000"/>
                    <am3d:preTrans dx="0" dy="-18000000" dz="0"/>
                    <am3d:scale>
                      <am3d:sx n="1000000" d="1000000"/>
                      <am3d:sy n="1000000" d="1000000"/>
                      <am3d:sz n="1000000" d="1000000"/>
                    </am3d:scale>
                    <am3d:rot ax="-9653489" ay="-422162" az="10654211"/>
                    <am3d:postTrans dx="0" dy="0" dz="0"/>
                  </am3d:trans>
                  <am3d:raster rName="Office3DRenderer" rVer="16.0.8326">
                    <am3d:blip r:embed="rId4"/>
                  </am3d:raster>
                  <am3d:objViewport viewportSz="23145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Pointing Arrow">
                <a:extLst>
                  <a:ext uri="{FF2B5EF4-FFF2-40B4-BE49-F238E27FC236}">
                    <a16:creationId xmlns:a16="http://schemas.microsoft.com/office/drawing/2014/main" id="{796C803F-A995-4D33-98CC-8FB8CE960CEE}"/>
                  </a:ext>
                </a:extLst>
              </p:cNvPr>
              <p:cNvPicPr>
                <a:picLocks noGrp="1" noRot="1" noChangeAspect="1" noMove="1" noResize="1" noEditPoints="1" noAdjustHandles="1" noChangeArrowheads="1" noChangeShapeType="1" noCrop="1"/>
              </p:cNvPicPr>
              <p:nvPr/>
            </p:nvPicPr>
            <p:blipFill>
              <a:blip r:embed="rId4"/>
              <a:stretch>
                <a:fillRect/>
              </a:stretch>
            </p:blipFill>
            <p:spPr>
              <a:xfrm rot="16200000">
                <a:off x="3309530" y="2421254"/>
                <a:ext cx="1133458" cy="2015492"/>
              </a:xfrm>
              <a:prstGeom prst="rect">
                <a:avLst/>
              </a:prstGeom>
            </p:spPr>
          </p:pic>
        </mc:Fallback>
      </mc:AlternateContent>
      <p:pic>
        <p:nvPicPr>
          <p:cNvPr id="8" name="Picture 7">
            <a:extLst>
              <a:ext uri="{FF2B5EF4-FFF2-40B4-BE49-F238E27FC236}">
                <a16:creationId xmlns:a16="http://schemas.microsoft.com/office/drawing/2014/main" id="{519D639A-0D56-4A9B-BF8A-647581BFC5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5880" y="1844824"/>
            <a:ext cx="2964937" cy="32565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mc:Choice xmlns:am3d="http://schemas.microsoft.com/office/drawing/2017/model3d" Requires="am3d">
          <p:graphicFrame>
            <p:nvGraphicFramePr>
              <p:cNvPr id="56" name="3D Model 55" descr="Pointing Arrow">
                <a:extLst>
                  <a:ext uri="{FF2B5EF4-FFF2-40B4-BE49-F238E27FC236}">
                    <a16:creationId xmlns:a16="http://schemas.microsoft.com/office/drawing/2014/main" id="{4C0D8B98-A7DD-4A6B-A150-C387250BCB20}"/>
                  </a:ext>
                </a:extLst>
              </p:cNvPr>
              <p:cNvGraphicFramePr>
                <a:graphicFrameLocks noChangeAspect="1"/>
              </p:cNvGraphicFramePr>
              <p:nvPr>
                <p:extLst>
                  <p:ext uri="{D42A27DB-BD31-4B8C-83A1-F6EECF244321}">
                    <p14:modId xmlns:p14="http://schemas.microsoft.com/office/powerpoint/2010/main" val="3695062384"/>
                  </p:ext>
                </p:extLst>
              </p:nvPr>
            </p:nvGraphicFramePr>
            <p:xfrm>
              <a:off x="9798504" y="2204864"/>
              <a:ext cx="731597" cy="1457358"/>
            </p:xfrm>
            <a:graphic>
              <a:graphicData uri="http://schemas.microsoft.com/office/drawing/2017/model3d">
                <am3d:model3d r:embed="rId3">
                  <am3d:spPr>
                    <a:xfrm>
                      <a:off x="0" y="0"/>
                      <a:ext cx="731597" cy="1457358"/>
                    </a:xfrm>
                    <a:prstGeom prst="rect">
                      <a:avLst/>
                    </a:prstGeom>
                  </am3d:spPr>
                  <am3d:camera>
                    <am3d:pos x="0" y="0" z="53229038"/>
                    <am3d:up dx="0" dy="36000000" dz="0"/>
                    <am3d:lookAt x="0" y="0" z="0"/>
                    <am3d:perspective fov="2700000"/>
                  </am3d:camera>
                  <am3d:trans>
                    <am3d:meterPerModelUnit n="121206" d="1000000"/>
                    <am3d:preTrans dx="0" dy="-18000000" dz="0"/>
                    <am3d:scale>
                      <am3d:sx n="1000000" d="1000000"/>
                      <am3d:sy n="1000000" d="1000000"/>
                      <am3d:sz n="1000000" d="1000000"/>
                    </am3d:scale>
                    <am3d:rot ax="-10487308" ay="-703487" az="10736300"/>
                    <am3d:postTrans dx="0" dy="0" dz="0"/>
                  </am3d:trans>
                  <am3d:raster rName="Office3DRenderer" rVer="16.0.8326">
                    <am3d:blip r:embed="rId6"/>
                  </am3d:raster>
                  <am3d:objViewport viewportSz="16174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6" name="3D Model 55" descr="Pointing Arrow">
                <a:extLst>
                  <a:ext uri="{FF2B5EF4-FFF2-40B4-BE49-F238E27FC236}">
                    <a16:creationId xmlns:a16="http://schemas.microsoft.com/office/drawing/2014/main" id="{4C0D8B98-A7DD-4A6B-A150-C387250BCB20}"/>
                  </a:ext>
                </a:extLst>
              </p:cNvPr>
              <p:cNvPicPr>
                <a:picLocks noGrp="1" noRot="1" noChangeAspect="1" noMove="1" noResize="1" noEditPoints="1" noAdjustHandles="1" noChangeArrowheads="1" noChangeShapeType="1" noCrop="1"/>
              </p:cNvPicPr>
              <p:nvPr/>
            </p:nvPicPr>
            <p:blipFill>
              <a:blip r:embed="rId6"/>
              <a:stretch>
                <a:fillRect/>
              </a:stretch>
            </p:blipFill>
            <p:spPr>
              <a:xfrm>
                <a:off x="9798504" y="2204864"/>
                <a:ext cx="731597" cy="1457358"/>
              </a:xfrm>
              <a:prstGeom prst="rect">
                <a:avLst/>
              </a:prstGeom>
            </p:spPr>
          </p:pic>
        </mc:Fallback>
      </mc:AlternateContent>
      <p:pic>
        <p:nvPicPr>
          <p:cNvPr id="58" name="Picture 57">
            <a:extLst>
              <a:ext uri="{FF2B5EF4-FFF2-40B4-BE49-F238E27FC236}">
                <a16:creationId xmlns:a16="http://schemas.microsoft.com/office/drawing/2014/main" id="{D973B740-EA30-4976-B163-D7826BD5C0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2163" y="3995729"/>
            <a:ext cx="3764280" cy="2423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9" name="Rectangle 58">
            <a:extLst>
              <a:ext uri="{FF2B5EF4-FFF2-40B4-BE49-F238E27FC236}">
                <a16:creationId xmlns:a16="http://schemas.microsoft.com/office/drawing/2014/main" id="{F2957434-63A1-47A9-8EB6-9532972162B5}"/>
              </a:ext>
            </a:extLst>
          </p:cNvPr>
          <p:cNvSpPr/>
          <p:nvPr/>
        </p:nvSpPr>
        <p:spPr>
          <a:xfrm>
            <a:off x="7923426" y="1047139"/>
            <a:ext cx="4268574" cy="990971"/>
          </a:xfrm>
          <a:prstGeom prst="rect">
            <a:avLst/>
          </a:prstGeom>
          <a:noFill/>
        </p:spPr>
        <p:txBody>
          <a:bodyPr wrap="square" lIns="91440" tIns="45720" rIns="91440" bIns="45720">
            <a:spAutoFit/>
          </a:bodyPr>
          <a:lstStyle/>
          <a:p>
            <a:pPr algn="ctr"/>
            <a:r>
              <a:rPr lang="en-US" sz="2800" dirty="0">
                <a:ln w="0"/>
                <a:effectLst>
                  <a:outerShdw blurRad="38100" dist="19050" dir="2700000" algn="tl" rotWithShape="0">
                    <a:schemeClr val="dk1">
                      <a:alpha val="40000"/>
                    </a:schemeClr>
                  </a:outerShdw>
                </a:effectLst>
              </a:rPr>
              <a:t>The admins can also reset passwords</a:t>
            </a:r>
          </a:p>
        </p:txBody>
      </p:sp>
    </p:spTree>
    <p:extLst>
      <p:ext uri="{BB962C8B-B14F-4D97-AF65-F5344CB8AC3E}">
        <p14:creationId xmlns:p14="http://schemas.microsoft.com/office/powerpoint/2010/main" val="3910912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551384" y="404664"/>
            <a:ext cx="5688632" cy="6264696"/>
          </a:xfrm>
        </p:spPr>
        <p:txBody>
          <a:bodyPr>
            <a:normAutofit fontScale="40000" lnSpcReduction="20000"/>
          </a:bodyPr>
          <a:lstStyle/>
          <a:p>
            <a:endParaRPr lang="en-US" sz="3300" dirty="0">
              <a:latin typeface="Arial" pitchFamily="34" charset="0"/>
              <a:cs typeface="Arial" pitchFamily="34" charset="0"/>
            </a:endParaRPr>
          </a:p>
          <a:p>
            <a:pPr>
              <a:buNone/>
            </a:pPr>
            <a:r>
              <a:rPr lang="en-IN" sz="10100" dirty="0">
                <a:solidFill>
                  <a:schemeClr val="tx2">
                    <a:lumMod val="50000"/>
                  </a:schemeClr>
                </a:solidFill>
                <a:latin typeface="Arial Black" pitchFamily="34" charset="0"/>
                <a:cs typeface="Arial" pitchFamily="34" charset="0"/>
              </a:rPr>
              <a:t>FUTURE SCOPE</a:t>
            </a:r>
          </a:p>
          <a:p>
            <a:pPr>
              <a:buFont typeface="Wingdings" panose="05000000000000000000" pitchFamily="2" charset="2"/>
              <a:buChar char="ü"/>
            </a:pPr>
            <a:endParaRPr lang="en-US" sz="7000" dirty="0">
              <a:solidFill>
                <a:schemeClr val="accent1">
                  <a:lumMod val="40000"/>
                  <a:lumOff val="60000"/>
                </a:schemeClr>
              </a:solidFill>
              <a:latin typeface="Arial Black" pitchFamily="34" charset="0"/>
              <a:cs typeface="Arial" pitchFamily="34" charset="0"/>
            </a:endParaRPr>
          </a:p>
          <a:p>
            <a:pPr>
              <a:buFont typeface="Arial" panose="020B0604020202020204" pitchFamily="34" charset="0"/>
              <a:buChar char="•"/>
            </a:pPr>
            <a:r>
              <a:rPr lang="en-US" sz="5000" dirty="0">
                <a:latin typeface="Arial" pitchFamily="34" charset="0"/>
                <a:cs typeface="Arial" pitchFamily="34" charset="0"/>
              </a:rPr>
              <a:t>Further extensions can be made, to achieve the real time detection of specific student in the surveillance premises. Instead of taking images, we can also work with recorded videos.</a:t>
            </a:r>
          </a:p>
          <a:p>
            <a:pPr marL="64008" indent="0">
              <a:buNone/>
            </a:pPr>
            <a:endParaRPr lang="en-US" sz="5000" dirty="0">
              <a:latin typeface="Arial" pitchFamily="34" charset="0"/>
              <a:cs typeface="Arial" pitchFamily="34" charset="0"/>
            </a:endParaRPr>
          </a:p>
          <a:p>
            <a:pPr>
              <a:buFont typeface="Arial" panose="020B0604020202020204" pitchFamily="34" charset="0"/>
              <a:buChar char="•"/>
            </a:pPr>
            <a:r>
              <a:rPr lang="en-US" sz="5000" dirty="0">
                <a:latin typeface="Arial" pitchFamily="34" charset="0"/>
                <a:cs typeface="Arial" pitchFamily="34" charset="0"/>
              </a:rPr>
              <a:t>The future work is to improve the recognition rate of algorithms when there are unintentional changes in a person like tonsuring head, using scarf and beard.</a:t>
            </a:r>
          </a:p>
          <a:p>
            <a:pPr marL="64008" indent="0">
              <a:buNone/>
            </a:pPr>
            <a:endParaRPr lang="en-US" sz="5000" dirty="0">
              <a:latin typeface="Arial" pitchFamily="34" charset="0"/>
              <a:cs typeface="Arial" pitchFamily="34" charset="0"/>
            </a:endParaRPr>
          </a:p>
          <a:p>
            <a:pPr>
              <a:buFont typeface="Arial" panose="020B0604020202020204" pitchFamily="34" charset="0"/>
              <a:buChar char="•"/>
            </a:pPr>
            <a:r>
              <a:rPr lang="en-US" sz="5000" dirty="0">
                <a:latin typeface="Arial" pitchFamily="34" charset="0"/>
                <a:cs typeface="Arial" pitchFamily="34" charset="0"/>
              </a:rPr>
              <a:t>The system developed only recognizes face up to 30 degrees angle variations which has to be improved further.</a:t>
            </a:r>
          </a:p>
          <a:p>
            <a:pPr marL="64008" indent="0">
              <a:buNone/>
            </a:pPr>
            <a:endParaRPr lang="en-US" sz="5000" dirty="0">
              <a:latin typeface="Arial" pitchFamily="34" charset="0"/>
              <a:cs typeface="Arial" pitchFamily="34" charset="0"/>
            </a:endParaRPr>
          </a:p>
          <a:p>
            <a:pPr>
              <a:buFont typeface="Arial" panose="020B0604020202020204" pitchFamily="34" charset="0"/>
              <a:buChar char="•"/>
            </a:pPr>
            <a:r>
              <a:rPr lang="en-US" sz="5000" dirty="0">
                <a:latin typeface="Arial" pitchFamily="34" charset="0"/>
                <a:cs typeface="Arial" pitchFamily="34" charset="0"/>
              </a:rPr>
              <a:t>Gait recognition can be fused with face recognition systems in order to achieve better performance of the system</a:t>
            </a:r>
          </a:p>
          <a:p>
            <a:endParaRPr lang="en-US" dirty="0"/>
          </a:p>
        </p:txBody>
      </p:sp>
      <mc:AlternateContent xmlns:mc="http://schemas.openxmlformats.org/markup-compatibility/2006">
        <mc:Choice xmlns:am3d="http://schemas.microsoft.com/office/drawing/2017/model3d" Requires="am3d">
          <p:graphicFrame>
            <p:nvGraphicFramePr>
              <p:cNvPr id="2" name="3D Model 1" descr="Surveillance Camera">
                <a:extLst>
                  <a:ext uri="{FF2B5EF4-FFF2-40B4-BE49-F238E27FC236}">
                    <a16:creationId xmlns:a16="http://schemas.microsoft.com/office/drawing/2014/main" id="{0AF9DD43-1BB7-4FE9-9643-EA059768AE19}"/>
                  </a:ext>
                </a:extLst>
              </p:cNvPr>
              <p:cNvGraphicFramePr>
                <a:graphicFrameLocks noChangeAspect="1"/>
              </p:cNvGraphicFramePr>
              <p:nvPr>
                <p:extLst>
                  <p:ext uri="{D42A27DB-BD31-4B8C-83A1-F6EECF244321}">
                    <p14:modId xmlns:p14="http://schemas.microsoft.com/office/powerpoint/2010/main" val="1561854255"/>
                  </p:ext>
                </p:extLst>
              </p:nvPr>
            </p:nvGraphicFramePr>
            <p:xfrm>
              <a:off x="8328248" y="-171400"/>
              <a:ext cx="3938505" cy="2873014"/>
            </p:xfrm>
            <a:graphic>
              <a:graphicData uri="http://schemas.microsoft.com/office/drawing/2017/model3d">
                <am3d:model3d r:embed="rId2">
                  <am3d:spPr>
                    <a:xfrm>
                      <a:off x="0" y="0"/>
                      <a:ext cx="3938505" cy="2873014"/>
                    </a:xfrm>
                    <a:prstGeom prst="rect">
                      <a:avLst/>
                    </a:prstGeom>
                  </am3d:spPr>
                  <am3d:camera>
                    <am3d:pos x="0" y="0" z="58081124"/>
                    <am3d:up dx="0" dy="36000000" dz="0"/>
                    <am3d:lookAt x="0" y="0" z="0"/>
                    <am3d:perspective fov="2700000"/>
                  </am3d:camera>
                  <am3d:trans>
                    <am3d:meterPerModelUnit n="19726549" d="1000000"/>
                    <am3d:preTrans dx="-1049510" dy="-9030481" dz="-1596710"/>
                    <am3d:scale>
                      <am3d:sx n="1000000" d="1000000"/>
                      <am3d:sy n="1000000" d="1000000"/>
                      <am3d:sz n="1000000" d="1000000"/>
                    </am3d:scale>
                    <am3d:rot ax="772750" ay="-1521687" az="-335605"/>
                    <am3d:postTrans dx="0" dy="0" dz="0"/>
                  </am3d:trans>
                  <am3d:raster rName="Office3DRenderer" rVer="16.0.8326">
                    <am3d:blip r:embed="rId3"/>
                  </am3d:raster>
                  <am3d:objViewport viewportSz="60694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Surveillance Camera">
                <a:extLst>
                  <a:ext uri="{FF2B5EF4-FFF2-40B4-BE49-F238E27FC236}">
                    <a16:creationId xmlns:a16="http://schemas.microsoft.com/office/drawing/2014/main" id="{0AF9DD43-1BB7-4FE9-9643-EA059768AE19}"/>
                  </a:ext>
                </a:extLst>
              </p:cNvPr>
              <p:cNvPicPr>
                <a:picLocks noGrp="1" noRot="1" noChangeAspect="1" noMove="1" noResize="1" noEditPoints="1" noAdjustHandles="1" noChangeArrowheads="1" noChangeShapeType="1" noCrop="1"/>
              </p:cNvPicPr>
              <p:nvPr/>
            </p:nvPicPr>
            <p:blipFill>
              <a:blip r:embed="rId3"/>
              <a:stretch>
                <a:fillRect/>
              </a:stretch>
            </p:blipFill>
            <p:spPr>
              <a:xfrm>
                <a:off x="8328248" y="-171400"/>
                <a:ext cx="3938505" cy="2873014"/>
              </a:xfrm>
              <a:prstGeom prst="rect">
                <a:avLst/>
              </a:prstGeom>
            </p:spPr>
          </p:pic>
        </mc:Fallback>
      </mc:AlternateContent>
      <p:pic>
        <p:nvPicPr>
          <p:cNvPr id="4" name="Picture 3">
            <a:extLst>
              <a:ext uri="{FF2B5EF4-FFF2-40B4-BE49-F238E27FC236}">
                <a16:creationId xmlns:a16="http://schemas.microsoft.com/office/drawing/2014/main" id="{FCB374DD-EDA8-48B0-A662-FF061612C763}"/>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176120" y="3356992"/>
            <a:ext cx="4690289" cy="264580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29821"/>
            <a:ext cx="10972800" cy="1399032"/>
          </a:xfrm>
        </p:spPr>
        <p:txBody>
          <a:bodyPr>
            <a:normAutofit/>
          </a:bodyPr>
          <a:lstStyle/>
          <a:p>
            <a:r>
              <a:rPr lang="en-IN" sz="4800" dirty="0">
                <a:latin typeface="Arial Black" pitchFamily="34" charset="0"/>
              </a:rPr>
              <a:t>LIMITATIONS</a:t>
            </a:r>
            <a:endParaRPr lang="en-US" sz="4800" dirty="0">
              <a:latin typeface="Arial Black" pitchFamily="34" charset="0"/>
            </a:endParaRPr>
          </a:p>
        </p:txBody>
      </p:sp>
      <p:sp>
        <p:nvSpPr>
          <p:cNvPr id="3" name="Content Placeholder 2"/>
          <p:cNvSpPr>
            <a:spLocks noGrp="1"/>
          </p:cNvSpPr>
          <p:nvPr>
            <p:ph idx="1"/>
          </p:nvPr>
        </p:nvSpPr>
        <p:spPr>
          <a:xfrm>
            <a:off x="767408" y="1628800"/>
            <a:ext cx="6566520" cy="4572000"/>
          </a:xfrm>
        </p:spPr>
        <p:txBody>
          <a:bodyPr>
            <a:normAutofit fontScale="85000" lnSpcReduction="20000"/>
          </a:bodyPr>
          <a:lstStyle/>
          <a:p>
            <a:pPr>
              <a:buFont typeface="Arial" panose="020B0604020202020204" pitchFamily="34" charset="0"/>
              <a:buChar char="•"/>
            </a:pPr>
            <a:r>
              <a:rPr lang="en-US" dirty="0">
                <a:latin typeface="Arial" pitchFamily="34" charset="0"/>
                <a:cs typeface="Arial" pitchFamily="34" charset="0"/>
              </a:rPr>
              <a:t>Poor Image Quality Limits Facial Recognition's Effectiveness Image quality affects how well facial-recognition algorithms work.</a:t>
            </a:r>
          </a:p>
          <a:p>
            <a:pPr marL="64008" indent="0">
              <a:buNone/>
            </a:pPr>
            <a:endParaRPr lang="en-US" dirty="0">
              <a:latin typeface="Arial" pitchFamily="34" charset="0"/>
              <a:cs typeface="Arial" pitchFamily="34" charset="0"/>
            </a:endParaRPr>
          </a:p>
          <a:p>
            <a:pPr>
              <a:buFont typeface="Arial" panose="020B0604020202020204" pitchFamily="34" charset="0"/>
              <a:buChar char="•"/>
            </a:pPr>
            <a:r>
              <a:rPr lang="en-US" dirty="0">
                <a:latin typeface="Arial" pitchFamily="34" charset="0"/>
                <a:cs typeface="Arial" pitchFamily="34" charset="0"/>
              </a:rPr>
              <a:t>Small Image Sizes Make Facial Recognition More Difficult.</a:t>
            </a:r>
          </a:p>
          <a:p>
            <a:pPr marL="64008" indent="0">
              <a:buNone/>
            </a:pPr>
            <a:endParaRPr lang="en-US" dirty="0">
              <a:latin typeface="Arial" pitchFamily="34" charset="0"/>
              <a:cs typeface="Arial" pitchFamily="34" charset="0"/>
            </a:endParaRPr>
          </a:p>
          <a:p>
            <a:pPr>
              <a:buFont typeface="Arial" panose="020B0604020202020204" pitchFamily="34" charset="0"/>
              <a:buChar char="•"/>
            </a:pPr>
            <a:r>
              <a:rPr lang="en-US" dirty="0">
                <a:latin typeface="Arial" pitchFamily="34" charset="0"/>
                <a:cs typeface="Arial" pitchFamily="34" charset="0"/>
              </a:rPr>
              <a:t> Different Face Angles Can Throw Off Facial Recognition's Reliability The relative angle of the target's face influences the recognition score profoundly.</a:t>
            </a:r>
          </a:p>
        </p:txBody>
      </p:sp>
      <mc:AlternateContent xmlns:mc="http://schemas.openxmlformats.org/markup-compatibility/2006">
        <mc:Choice xmlns:am3d="http://schemas.microsoft.com/office/drawing/2017/model3d" Requires="am3d">
          <p:graphicFrame>
            <p:nvGraphicFramePr>
              <p:cNvPr id="7" name="3D Model 6" descr="Give this head a face">
                <a:extLst>
                  <a:ext uri="{FF2B5EF4-FFF2-40B4-BE49-F238E27FC236}">
                    <a16:creationId xmlns:a16="http://schemas.microsoft.com/office/drawing/2014/main" id="{FF68910B-2227-4276-BB83-1102862FAEEA}"/>
                  </a:ext>
                </a:extLst>
              </p:cNvPr>
              <p:cNvGraphicFramePr>
                <a:graphicFrameLocks noChangeAspect="1"/>
              </p:cNvGraphicFramePr>
              <p:nvPr>
                <p:extLst>
                  <p:ext uri="{D42A27DB-BD31-4B8C-83A1-F6EECF244321}">
                    <p14:modId xmlns:p14="http://schemas.microsoft.com/office/powerpoint/2010/main" val="146005760"/>
                  </p:ext>
                </p:extLst>
              </p:nvPr>
            </p:nvGraphicFramePr>
            <p:xfrm>
              <a:off x="9202594" y="195009"/>
              <a:ext cx="2362072" cy="2943034"/>
            </p:xfrm>
            <a:graphic>
              <a:graphicData uri="http://schemas.microsoft.com/office/drawing/2017/model3d">
                <am3d:model3d r:embed="rId2">
                  <am3d:spPr>
                    <a:xfrm>
                      <a:off x="0" y="0"/>
                      <a:ext cx="2362072" cy="2943034"/>
                    </a:xfrm>
                    <a:prstGeom prst="rect">
                      <a:avLst/>
                    </a:prstGeom>
                  </am3d:spPr>
                  <am3d:camera>
                    <am3d:pos x="0" y="0" z="69640956"/>
                    <am3d:up dx="0" dy="36000000" dz="0"/>
                    <am3d:lookAt x="0" y="0" z="0"/>
                    <am3d:perspective fov="2700000"/>
                  </am3d:camera>
                  <am3d:trans>
                    <am3d:meterPerModelUnit n="3601722" d="1000000"/>
                    <am3d:preTrans dx="0" dy="-18020637" dz="-690"/>
                    <am3d:scale>
                      <am3d:sx n="1000000" d="1000000"/>
                      <am3d:sy n="1000000" d="1000000"/>
                      <am3d:sz n="1000000" d="1000000"/>
                    </am3d:scale>
                    <am3d:rot ax="-263887" ay="-1401260" az="104785"/>
                    <am3d:postTrans dx="0" dy="0" dz="0"/>
                  </am3d:trans>
                  <am3d:raster rName="Office3DRenderer" rVer="16.0.8326">
                    <am3d:blip r:embed="rId3"/>
                  </am3d:raster>
                  <am3d:objViewport viewportSz="41814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Give this head a face">
                <a:extLst>
                  <a:ext uri="{FF2B5EF4-FFF2-40B4-BE49-F238E27FC236}">
                    <a16:creationId xmlns:a16="http://schemas.microsoft.com/office/drawing/2014/main" id="{FF68910B-2227-4276-BB83-1102862FAEEA}"/>
                  </a:ext>
                </a:extLst>
              </p:cNvPr>
              <p:cNvPicPr>
                <a:picLocks noGrp="1" noRot="1" noChangeAspect="1" noMove="1" noResize="1" noEditPoints="1" noAdjustHandles="1" noChangeArrowheads="1" noChangeShapeType="1" noCrop="1"/>
              </p:cNvPicPr>
              <p:nvPr/>
            </p:nvPicPr>
            <p:blipFill>
              <a:blip r:embed="rId3"/>
              <a:stretch>
                <a:fillRect/>
              </a:stretch>
            </p:blipFill>
            <p:spPr>
              <a:xfrm>
                <a:off x="9202594" y="195009"/>
                <a:ext cx="2362072" cy="29430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Give this head a face">
                <a:extLst>
                  <a:ext uri="{FF2B5EF4-FFF2-40B4-BE49-F238E27FC236}">
                    <a16:creationId xmlns:a16="http://schemas.microsoft.com/office/drawing/2014/main" id="{288DE2E5-7BC4-49A8-B9C2-9B375024E240}"/>
                  </a:ext>
                </a:extLst>
              </p:cNvPr>
              <p:cNvGraphicFramePr>
                <a:graphicFrameLocks noChangeAspect="1"/>
              </p:cNvGraphicFramePr>
              <p:nvPr>
                <p:extLst>
                  <p:ext uri="{D42A27DB-BD31-4B8C-83A1-F6EECF244321}">
                    <p14:modId xmlns:p14="http://schemas.microsoft.com/office/powerpoint/2010/main" val="2879194613"/>
                  </p:ext>
                </p:extLst>
              </p:nvPr>
            </p:nvGraphicFramePr>
            <p:xfrm>
              <a:off x="8013533" y="3235080"/>
              <a:ext cx="2378122" cy="3053101"/>
            </p:xfrm>
            <a:graphic>
              <a:graphicData uri="http://schemas.microsoft.com/office/drawing/2017/model3d">
                <am3d:model3d r:embed="rId2">
                  <am3d:spPr>
                    <a:xfrm>
                      <a:off x="0" y="0"/>
                      <a:ext cx="2378122" cy="3053101"/>
                    </a:xfrm>
                    <a:prstGeom prst="rect">
                      <a:avLst/>
                    </a:prstGeom>
                  </am3d:spPr>
                  <am3d:camera>
                    <am3d:pos x="0" y="0" z="69640956"/>
                    <am3d:up dx="0" dy="36000000" dz="0"/>
                    <am3d:lookAt x="0" y="0" z="0"/>
                    <am3d:perspective fov="2700000"/>
                  </am3d:camera>
                  <am3d:trans>
                    <am3d:meterPerModelUnit n="3601722" d="1000000"/>
                    <am3d:preTrans dx="0" dy="-18020637" dz="-690"/>
                    <am3d:scale>
                      <am3d:sx n="1000000" d="1000000"/>
                      <am3d:sy n="1000000" d="1000000"/>
                      <am3d:sz n="1000000" d="1000000"/>
                    </am3d:scale>
                    <am3d:rot ax="-119821" ay="1162081" az="-39749"/>
                    <am3d:postTrans dx="0" dy="0" dz="0"/>
                  </am3d:trans>
                  <am3d:raster rName="Office3DRenderer" rVer="16.0.8326">
                    <am3d:blip r:embed="rId4"/>
                  </am3d:raster>
                  <am3d:objViewport viewportSz="42931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Give this head a face">
                <a:extLst>
                  <a:ext uri="{FF2B5EF4-FFF2-40B4-BE49-F238E27FC236}">
                    <a16:creationId xmlns:a16="http://schemas.microsoft.com/office/drawing/2014/main" id="{288DE2E5-7BC4-49A8-B9C2-9B375024E240}"/>
                  </a:ext>
                </a:extLst>
              </p:cNvPr>
              <p:cNvPicPr>
                <a:picLocks noGrp="1" noRot="1" noChangeAspect="1" noMove="1" noResize="1" noEditPoints="1" noAdjustHandles="1" noChangeArrowheads="1" noChangeShapeType="1" noCrop="1"/>
              </p:cNvPicPr>
              <p:nvPr/>
            </p:nvPicPr>
            <p:blipFill>
              <a:blip r:embed="rId4"/>
              <a:stretch>
                <a:fillRect/>
              </a:stretch>
            </p:blipFill>
            <p:spPr>
              <a:xfrm>
                <a:off x="8013533" y="3235080"/>
                <a:ext cx="2378122" cy="3053101"/>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326" y="0"/>
            <a:ext cx="10972800" cy="1399032"/>
          </a:xfrm>
        </p:spPr>
        <p:txBody>
          <a:bodyPr/>
          <a:lstStyle/>
          <a:p>
            <a:r>
              <a:rPr lang="en-IN" dirty="0">
                <a:latin typeface="Arial Black" pitchFamily="34" charset="0"/>
              </a:rPr>
              <a:t>CONCLUSION</a:t>
            </a:r>
            <a:endParaRPr lang="en-US" dirty="0">
              <a:latin typeface="Arial Black" pitchFamily="34" charset="0"/>
            </a:endParaRPr>
          </a:p>
        </p:txBody>
      </p:sp>
      <p:sp>
        <p:nvSpPr>
          <p:cNvPr id="3" name="Content Placeholder 2"/>
          <p:cNvSpPr>
            <a:spLocks noGrp="1"/>
          </p:cNvSpPr>
          <p:nvPr>
            <p:ph idx="1"/>
          </p:nvPr>
        </p:nvSpPr>
        <p:spPr>
          <a:xfrm>
            <a:off x="285386" y="1222693"/>
            <a:ext cx="6048672" cy="5373216"/>
          </a:xfrm>
        </p:spPr>
        <p:txBody>
          <a:bodyPr>
            <a:normAutofit fontScale="92500" lnSpcReduction="10000"/>
          </a:bodyPr>
          <a:lstStyle/>
          <a:p>
            <a:pPr>
              <a:buFont typeface="Arial" panose="020B0604020202020204" pitchFamily="34" charset="0"/>
              <a:buChar char="•"/>
            </a:pPr>
            <a:r>
              <a:rPr lang="en-US" dirty="0">
                <a:latin typeface="Arial" pitchFamily="34" charset="0"/>
                <a:cs typeface="Arial" pitchFamily="34" charset="0"/>
              </a:rPr>
              <a:t>This system helps to avoid the fail proof of attendance system and this system works as the substitute for the all existing systems i.e. Radio Frequency Identification and all other bio metric systems.</a:t>
            </a:r>
          </a:p>
          <a:p>
            <a:pPr>
              <a:buFont typeface="Arial" panose="020B0604020202020204" pitchFamily="34" charset="0"/>
              <a:buChar char="•"/>
            </a:pPr>
            <a:r>
              <a:rPr lang="en-US" dirty="0">
                <a:latin typeface="Arial" pitchFamily="34" charset="0"/>
                <a:cs typeface="Arial" pitchFamily="34" charset="0"/>
              </a:rPr>
              <a:t>It saves the time and energy in the aspect of taking attendance.</a:t>
            </a:r>
          </a:p>
          <a:p>
            <a:pPr>
              <a:buFont typeface="Arial" panose="020B0604020202020204" pitchFamily="34" charset="0"/>
              <a:buChar char="•"/>
            </a:pPr>
            <a:r>
              <a:rPr lang="en-US" dirty="0">
                <a:latin typeface="Arial" pitchFamily="34" charset="0"/>
                <a:cs typeface="Arial" pitchFamily="34" charset="0"/>
              </a:rPr>
              <a:t>Automated Attendance Systems based on face recognition techniques thus proved be time saving and secured. </a:t>
            </a:r>
          </a:p>
        </p:txBody>
      </p:sp>
      <p:pic>
        <p:nvPicPr>
          <p:cNvPr id="5" name="Picture 4">
            <a:extLst>
              <a:ext uri="{FF2B5EF4-FFF2-40B4-BE49-F238E27FC236}">
                <a16:creationId xmlns:a16="http://schemas.microsoft.com/office/drawing/2014/main" id="{9751CF26-A058-4D57-A175-3A44DD6E0A9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19858" y="2301391"/>
            <a:ext cx="5486756" cy="3086300"/>
          </a:xfrm>
          <a:prstGeom prst="rect">
            <a:avLst/>
          </a:prstGeom>
          <a:ln>
            <a:noFill/>
          </a:ln>
          <a:effectLst>
            <a:softEdge rad="112500"/>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259228"/>
            <a:ext cx="10972800" cy="1399032"/>
          </a:xfrm>
        </p:spPr>
        <p:txBody>
          <a:bodyPr>
            <a:normAutofit/>
          </a:bodyPr>
          <a:lstStyle/>
          <a:p>
            <a:r>
              <a:rPr lang="en-IN" sz="4400" dirty="0">
                <a:latin typeface="Arial Black" pitchFamily="34" charset="0"/>
              </a:rPr>
              <a:t>REFERENCES</a:t>
            </a:r>
            <a:endParaRPr lang="en-US" sz="4400" dirty="0">
              <a:latin typeface="Arial Black" pitchFamily="34" charset="0"/>
            </a:endParaRPr>
          </a:p>
        </p:txBody>
      </p:sp>
      <p:sp>
        <p:nvSpPr>
          <p:cNvPr id="3" name="Content Placeholder 2"/>
          <p:cNvSpPr>
            <a:spLocks noGrp="1"/>
          </p:cNvSpPr>
          <p:nvPr>
            <p:ph idx="1"/>
          </p:nvPr>
        </p:nvSpPr>
        <p:spPr>
          <a:xfrm>
            <a:off x="623392" y="1658260"/>
            <a:ext cx="8186766" cy="4883196"/>
          </a:xfrm>
        </p:spPr>
        <p:txBody>
          <a:bodyPr/>
          <a:lstStyle/>
          <a:p>
            <a:pPr>
              <a:buFont typeface="Arial" panose="020B0604020202020204" pitchFamily="34" charset="0"/>
              <a:buChar char="•"/>
            </a:pPr>
            <a:r>
              <a:rPr lang="en-US" dirty="0">
                <a:latin typeface="Arial" pitchFamily="34" charset="0"/>
                <a:cs typeface="Arial" pitchFamily="34" charset="0"/>
              </a:rPr>
              <a:t>"Attendance System Using NFC Technology with Embedded Camera on Mobile Device" (Bhise, Khichi, Korde, Lokare, 2015)</a:t>
            </a:r>
          </a:p>
          <a:p>
            <a:pPr>
              <a:buFont typeface="Arial" panose="020B0604020202020204" pitchFamily="34" charset="0"/>
              <a:buChar char="•"/>
            </a:pPr>
            <a:r>
              <a:rPr lang="en-US" dirty="0">
                <a:latin typeface="Arial" pitchFamily="34" charset="0"/>
                <a:cs typeface="Arial" pitchFamily="34" charset="0"/>
              </a:rPr>
              <a:t> K.SenthamilSelvi, P.Chitrakala, A.Antony Jenitha, "Face Recognition Based Attendance Marking System", IJCSMC, Vol. 3, Issue. 2, February 2014.</a:t>
            </a:r>
          </a:p>
          <a:p>
            <a:pPr>
              <a:buFont typeface="Arial" panose="020B0604020202020204" pitchFamily="34" charset="0"/>
              <a:buChar char="•"/>
            </a:pPr>
            <a:r>
              <a:rPr lang="en-US" dirty="0">
                <a:latin typeface="Arial" pitchFamily="34" charset="0"/>
                <a:cs typeface="Arial" pitchFamily="34" charset="0"/>
              </a:rPr>
              <a:t>OpenCvDocumentation -https://opencv.org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4034" y="428604"/>
            <a:ext cx="8186766" cy="6026204"/>
          </a:xfrm>
        </p:spPr>
        <p:txBody>
          <a:bodyPr/>
          <a:lstStyle/>
          <a:p>
            <a:pPr algn="just">
              <a:buNone/>
            </a:pPr>
            <a:r>
              <a:rPr lang="en-IN" dirty="0"/>
              <a:t>																											</a:t>
            </a:r>
          </a:p>
          <a:p>
            <a:pPr algn="just">
              <a:buNone/>
            </a:pPr>
            <a:r>
              <a:rPr lang="en-IN" sz="5400" dirty="0">
                <a:latin typeface="Arial Black" pitchFamily="34" charset="0"/>
              </a:rPr>
              <a:t>   	</a:t>
            </a:r>
            <a:endParaRPr lang="en-IN" sz="5400" dirty="0">
              <a:solidFill>
                <a:schemeClr val="accent1">
                  <a:lumMod val="60000"/>
                  <a:lumOff val="40000"/>
                </a:schemeClr>
              </a:solidFill>
              <a:latin typeface="Arial Black" pitchFamily="34" charset="0"/>
            </a:endParaRPr>
          </a:p>
          <a:p>
            <a:pPr algn="just">
              <a:buNone/>
            </a:pPr>
            <a:endParaRPr lang="en-US" sz="5400" dirty="0">
              <a:latin typeface="Arial Black"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38282" y="267494"/>
            <a:ext cx="8358246" cy="6233340"/>
          </a:xfrm>
        </p:spPr>
        <p:txBody>
          <a:bodyPr>
            <a:normAutofit/>
          </a:bodyPr>
          <a:lstStyle/>
          <a:p>
            <a:pPr algn="ctr"/>
            <a:br>
              <a:rPr lang="en-IN" sz="5400" b="1" dirty="0">
                <a:latin typeface="Arial Black" pitchFamily="34" charset="0"/>
              </a:rPr>
            </a:br>
            <a:endParaRPr lang="en-US" sz="5400" b="1" dirty="0">
              <a:latin typeface="Arial Black"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09786" y="267494"/>
            <a:ext cx="7143800" cy="1399032"/>
          </a:xfrm>
        </p:spPr>
        <p:txBody>
          <a:bodyPr/>
          <a:lstStyle/>
          <a:p>
            <a:pPr algn="ctr"/>
            <a:endParaRPr lang="en-US" b="1" dirty="0">
              <a:latin typeface="Arial Black" pitchFamily="34" charset="0"/>
            </a:endParaRPr>
          </a:p>
        </p:txBody>
      </p:sp>
      <p:sp>
        <p:nvSpPr>
          <p:cNvPr id="3" name="Content Placeholder 2"/>
          <p:cNvSpPr>
            <a:spLocks noGrp="1"/>
          </p:cNvSpPr>
          <p:nvPr>
            <p:ph idx="1"/>
          </p:nvPr>
        </p:nvSpPr>
        <p:spPr/>
        <p:txBody>
          <a:bodyPr>
            <a:normAutofit/>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4800" b="1" dirty="0">
              <a:latin typeface="Arial Black" pitchFamily="34" charset="0"/>
            </a:endParaRPr>
          </a:p>
        </p:txBody>
      </p:sp>
      <p:sp>
        <p:nvSpPr>
          <p:cNvPr id="3" name="Content Placeholder 2"/>
          <p:cNvSpPr>
            <a:spLocks noGrp="1"/>
          </p:cNvSpPr>
          <p:nvPr>
            <p:ph idx="1"/>
          </p:nvPr>
        </p:nvSpPr>
        <p:spPr/>
        <p:txBody>
          <a:bodyPr/>
          <a:lstStyle/>
          <a:p>
            <a:pPr>
              <a:buNone/>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2" y="101142"/>
            <a:ext cx="10972800" cy="1399032"/>
          </a:xfrm>
        </p:spPr>
        <p:txBody>
          <a:bodyPr/>
          <a:lstStyle/>
          <a:p>
            <a:r>
              <a:rPr lang="en-IN" b="1" dirty="0">
                <a:latin typeface="Arial Black" pitchFamily="34" charset="0"/>
              </a:rPr>
              <a:t>INTRODUCTION</a:t>
            </a:r>
            <a:endParaRPr lang="en-US" b="1" dirty="0">
              <a:latin typeface="Arial Black" pitchFamily="34" charset="0"/>
            </a:endParaRPr>
          </a:p>
        </p:txBody>
      </p:sp>
      <p:sp>
        <p:nvSpPr>
          <p:cNvPr id="3" name="Content Placeholder 2"/>
          <p:cNvSpPr>
            <a:spLocks noGrp="1"/>
          </p:cNvSpPr>
          <p:nvPr>
            <p:ph idx="1"/>
          </p:nvPr>
        </p:nvSpPr>
        <p:spPr>
          <a:xfrm>
            <a:off x="191344" y="1538571"/>
            <a:ext cx="7632848" cy="4954634"/>
          </a:xfrm>
        </p:spPr>
        <p:txBody>
          <a:bodyPr>
            <a:normAutofit/>
          </a:bodyPr>
          <a:lstStyle/>
          <a:p>
            <a:pPr>
              <a:buFont typeface="Arial" panose="020B0604020202020204" pitchFamily="34" charset="0"/>
              <a:buChar char="•"/>
            </a:pPr>
            <a:r>
              <a:rPr lang="en-US" dirty="0">
                <a:latin typeface="Arial" pitchFamily="34" charset="0"/>
                <a:cs typeface="Arial" pitchFamily="34" charset="0"/>
              </a:rPr>
              <a:t>It is basically a </a:t>
            </a:r>
            <a:r>
              <a:rPr lang="en-US" b="1" dirty="0">
                <a:latin typeface="Arial" pitchFamily="34" charset="0"/>
                <a:cs typeface="Arial" pitchFamily="34" charset="0"/>
              </a:rPr>
              <a:t>python GUI integrated attendance system using face recognition </a:t>
            </a:r>
            <a:r>
              <a:rPr lang="en-US" dirty="0">
                <a:latin typeface="Arial" pitchFamily="34" charset="0"/>
                <a:cs typeface="Arial" pitchFamily="34" charset="0"/>
              </a:rPr>
              <a:t>to take attendance.</a:t>
            </a:r>
          </a:p>
          <a:p>
            <a:pPr marL="64008" indent="0">
              <a:buNone/>
            </a:pPr>
            <a:endParaRPr lang="en-US" dirty="0">
              <a:latin typeface="Arial" pitchFamily="34" charset="0"/>
              <a:cs typeface="Arial" pitchFamily="34" charset="0"/>
            </a:endParaRPr>
          </a:p>
          <a:p>
            <a:pPr>
              <a:buFont typeface="Arial" panose="020B0604020202020204" pitchFamily="34" charset="0"/>
              <a:buChar char="•"/>
            </a:pPr>
            <a:r>
              <a:rPr lang="en-US" dirty="0">
                <a:latin typeface="Arial" pitchFamily="34" charset="0"/>
                <a:cs typeface="Arial" pitchFamily="34" charset="0"/>
              </a:rPr>
              <a:t>In this python project, We have made an attendance system which takes attendance by using face recognition technique. </a:t>
            </a:r>
          </a:p>
        </p:txBody>
      </p:sp>
      <p:pic>
        <p:nvPicPr>
          <p:cNvPr id="7" name="Picture 6">
            <a:extLst>
              <a:ext uri="{FF2B5EF4-FFF2-40B4-BE49-F238E27FC236}">
                <a16:creationId xmlns:a16="http://schemas.microsoft.com/office/drawing/2014/main" id="{28A7FF8D-B0F7-4851-AF0D-87840EACF45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24192" y="1500174"/>
            <a:ext cx="4078825" cy="4222841"/>
          </a:xfrm>
          <a:prstGeom prst="rect">
            <a:avLst/>
          </a:prstGeom>
        </p:spPr>
      </p:pic>
      <p:sp>
        <p:nvSpPr>
          <p:cNvPr id="8" name="TextBox 7">
            <a:extLst>
              <a:ext uri="{FF2B5EF4-FFF2-40B4-BE49-F238E27FC236}">
                <a16:creationId xmlns:a16="http://schemas.microsoft.com/office/drawing/2014/main" id="{500F2547-69DE-4FFB-8AD0-0326DC8B5AFF}"/>
              </a:ext>
            </a:extLst>
          </p:cNvPr>
          <p:cNvSpPr txBox="1"/>
          <p:nvPr/>
        </p:nvSpPr>
        <p:spPr>
          <a:xfrm>
            <a:off x="6888088" y="7125392"/>
            <a:ext cx="3151967" cy="369332"/>
          </a:xfrm>
          <a:prstGeom prst="rect">
            <a:avLst/>
          </a:prstGeom>
          <a:noFill/>
        </p:spPr>
        <p:txBody>
          <a:bodyPr wrap="square" rtlCol="0">
            <a:spAutoFit/>
          </a:bodyPr>
          <a:lstStyle/>
          <a:p>
            <a:r>
              <a:rPr lang="en-IN" sz="900">
                <a:hlinkClick r:id="rId3" tooltip="https://www.blacklistednews.com/article/67431/amazon-pledges-to-continue-selling-face-surveillance-tech-to.html"/>
              </a:rPr>
              <a:t>This Photo</a:t>
            </a:r>
            <a:r>
              <a:rPr lang="en-IN" sz="900"/>
              <a:t> by Unknown Author is licensed under </a:t>
            </a:r>
            <a:r>
              <a:rPr lang="en-IN" sz="900">
                <a:hlinkClick r:id="rId4" tooltip="https://creativecommons.org/licenses/by/3.0/"/>
              </a:rPr>
              <a:t>CC BY</a:t>
            </a:r>
            <a:endParaRPr lang="en-IN" sz="9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664" y="-171400"/>
            <a:ext cx="10972800" cy="1399032"/>
          </a:xfrm>
        </p:spPr>
        <p:txBody>
          <a:bodyPr/>
          <a:lstStyle/>
          <a:p>
            <a:r>
              <a:rPr lang="en-IN" dirty="0">
                <a:latin typeface="Arial Black" pitchFamily="34" charset="0"/>
              </a:rPr>
              <a:t>Project Overview</a:t>
            </a:r>
            <a:endParaRPr lang="en-US" dirty="0">
              <a:latin typeface="Arial Black" pitchFamily="34" charset="0"/>
            </a:endParaRPr>
          </a:p>
        </p:txBody>
      </p:sp>
      <p:pic>
        <p:nvPicPr>
          <p:cNvPr id="30722" name="Picture 2" descr="C:\Users\sulagna banerjee\Downloads\aa.jpg"/>
          <p:cNvPicPr>
            <a:picLocks noGrp="1" noChangeAspect="1" noChangeArrowheads="1"/>
          </p:cNvPicPr>
          <p:nvPr>
            <p:ph idx="1"/>
          </p:nvPr>
        </p:nvPicPr>
        <p:blipFill>
          <a:blip r:embed="rId2"/>
          <a:srcRect/>
          <a:stretch>
            <a:fillRect/>
          </a:stretch>
        </p:blipFill>
        <p:spPr bwMode="auto">
          <a:xfrm>
            <a:off x="1631504" y="1052736"/>
            <a:ext cx="9608602" cy="5544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886" y="548680"/>
            <a:ext cx="6408712" cy="6096740"/>
          </a:xfrm>
        </p:spPr>
        <p:txBody>
          <a:bodyPr>
            <a:normAutofit/>
          </a:bodyPr>
          <a:lstStyle/>
          <a:p>
            <a:pPr>
              <a:buFont typeface="Wingdings" pitchFamily="2" charset="2"/>
              <a:buChar char="v"/>
            </a:pPr>
            <a:endParaRPr lang="en-IN" sz="4000" dirty="0">
              <a:latin typeface="Arial" pitchFamily="34" charset="0"/>
              <a:cs typeface="Arial" pitchFamily="34" charset="0"/>
            </a:endParaRPr>
          </a:p>
          <a:p>
            <a:pPr algn="just">
              <a:buNone/>
            </a:pPr>
            <a:r>
              <a:rPr lang="en-IN" sz="4000" dirty="0">
                <a:latin typeface="Arial" pitchFamily="34" charset="0"/>
                <a:cs typeface="Arial" pitchFamily="34" charset="0"/>
              </a:rPr>
              <a:t> </a:t>
            </a:r>
            <a:r>
              <a:rPr lang="en-IN" sz="4000" dirty="0">
                <a:solidFill>
                  <a:schemeClr val="tx2">
                    <a:lumMod val="75000"/>
                  </a:schemeClr>
                </a:solidFill>
                <a:latin typeface="Arial Black" pitchFamily="34" charset="0"/>
                <a:cs typeface="Arial" pitchFamily="34" charset="0"/>
              </a:rPr>
              <a:t>TECHNOLOGY USED</a:t>
            </a:r>
          </a:p>
          <a:p>
            <a:pPr>
              <a:buFont typeface="Arial" panose="020B0604020202020204" pitchFamily="34" charset="0"/>
              <a:buChar char="•"/>
            </a:pPr>
            <a:r>
              <a:rPr lang="en-US" dirty="0" err="1">
                <a:latin typeface="Arial" pitchFamily="34" charset="0"/>
                <a:cs typeface="Arial" pitchFamily="34" charset="0"/>
              </a:rPr>
              <a:t>tkinter</a:t>
            </a:r>
            <a:r>
              <a:rPr lang="en-US" dirty="0">
                <a:latin typeface="Arial" pitchFamily="34" charset="0"/>
                <a:cs typeface="Arial" pitchFamily="34" charset="0"/>
              </a:rPr>
              <a:t> for whole GUI</a:t>
            </a:r>
          </a:p>
          <a:p>
            <a:pPr>
              <a:buFont typeface="Arial" panose="020B0604020202020204" pitchFamily="34" charset="0"/>
              <a:buChar char="•"/>
            </a:pPr>
            <a:r>
              <a:rPr lang="en-US" dirty="0">
                <a:latin typeface="Arial" pitchFamily="34" charset="0"/>
                <a:cs typeface="Arial" pitchFamily="34" charset="0"/>
              </a:rPr>
              <a:t>OpenCV for taking images and face recognition (cv2.face.LBPHFaceRecognizer_create())</a:t>
            </a:r>
          </a:p>
          <a:p>
            <a:pPr>
              <a:buFont typeface="Arial" panose="020B0604020202020204" pitchFamily="34" charset="0"/>
              <a:buChar char="•"/>
            </a:pPr>
            <a:r>
              <a:rPr lang="en-US" dirty="0">
                <a:latin typeface="Arial" pitchFamily="34" charset="0"/>
                <a:cs typeface="Arial" pitchFamily="34" charset="0"/>
              </a:rPr>
              <a:t>CSV, Numpy, Pandas, datetime etc. for other purposes.</a:t>
            </a:r>
          </a:p>
        </p:txBody>
      </p:sp>
      <p:pic>
        <p:nvPicPr>
          <p:cNvPr id="10" name="Picture 9">
            <a:extLst>
              <a:ext uri="{FF2B5EF4-FFF2-40B4-BE49-F238E27FC236}">
                <a16:creationId xmlns:a16="http://schemas.microsoft.com/office/drawing/2014/main" id="{F45D246E-34D2-46D5-84D4-9E359555281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400256" y="814400"/>
            <a:ext cx="2122240" cy="2614600"/>
          </a:xfrm>
          <a:prstGeom prst="rect">
            <a:avLst/>
          </a:prstGeom>
        </p:spPr>
      </p:pic>
      <p:pic>
        <p:nvPicPr>
          <p:cNvPr id="13" name="Graphic 12">
            <a:extLst>
              <a:ext uri="{FF2B5EF4-FFF2-40B4-BE49-F238E27FC236}">
                <a16:creationId xmlns:a16="http://schemas.microsoft.com/office/drawing/2014/main" id="{1C882F64-C6DD-4DF6-975D-D6C09CCA33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 uri="{837473B0-CC2E-450A-ABE3-18F120FF3D39}">
                <a1611:picAttrSrcUrl xmlns:a1611="http://schemas.microsoft.com/office/drawing/2016/11/main" r:id="rId6"/>
              </a:ext>
            </a:extLst>
          </a:blip>
          <a:stretch>
            <a:fillRect/>
          </a:stretch>
        </p:blipFill>
        <p:spPr>
          <a:xfrm>
            <a:off x="6672064" y="3933056"/>
            <a:ext cx="5109050" cy="202384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dirty="0">
                <a:latin typeface="Arial Black" pitchFamily="34" charset="0"/>
              </a:rPr>
              <a:t>FEATURES</a:t>
            </a:r>
            <a:endParaRPr lang="en-US" sz="4800" dirty="0">
              <a:latin typeface="Arial Black" pitchFamily="34" charset="0"/>
            </a:endParaRPr>
          </a:p>
        </p:txBody>
      </p:sp>
      <p:sp>
        <p:nvSpPr>
          <p:cNvPr id="3" name="Content Placeholder 2"/>
          <p:cNvSpPr>
            <a:spLocks noGrp="1"/>
          </p:cNvSpPr>
          <p:nvPr>
            <p:ph idx="1"/>
          </p:nvPr>
        </p:nvSpPr>
        <p:spPr>
          <a:xfrm>
            <a:off x="839416" y="1484784"/>
            <a:ext cx="6419056" cy="4811758"/>
          </a:xfrm>
        </p:spPr>
        <p:txBody>
          <a:bodyPr>
            <a:normAutofit fontScale="85000" lnSpcReduction="10000"/>
          </a:bodyPr>
          <a:lstStyle/>
          <a:p>
            <a:pPr>
              <a:buFont typeface="Arial" panose="020B0604020202020204" pitchFamily="34" charset="0"/>
              <a:buChar char="•"/>
            </a:pPr>
            <a:r>
              <a:rPr lang="en-US" dirty="0">
                <a:latin typeface="Arial" pitchFamily="34" charset="0"/>
                <a:cs typeface="Arial" pitchFamily="34" charset="0"/>
              </a:rPr>
              <a:t>Easy to use with interactive GUI support.</a:t>
            </a:r>
          </a:p>
          <a:p>
            <a:pPr>
              <a:buFont typeface="Arial" panose="020B0604020202020204" pitchFamily="34" charset="0"/>
              <a:buChar char="•"/>
            </a:pPr>
            <a:r>
              <a:rPr lang="en-US" dirty="0">
                <a:latin typeface="Arial" pitchFamily="34" charset="0"/>
                <a:cs typeface="Arial" pitchFamily="34" charset="0"/>
              </a:rPr>
              <a:t>Password protection for new person registration.</a:t>
            </a:r>
          </a:p>
          <a:p>
            <a:pPr>
              <a:buFont typeface="Arial" panose="020B0604020202020204" pitchFamily="34" charset="0"/>
              <a:buChar char="•"/>
            </a:pPr>
            <a:r>
              <a:rPr lang="en-US" dirty="0">
                <a:latin typeface="Arial" pitchFamily="34" charset="0"/>
                <a:cs typeface="Arial" pitchFamily="34" charset="0"/>
              </a:rPr>
              <a:t>Creates/Updates CSV file for details of students on registration.</a:t>
            </a:r>
          </a:p>
          <a:p>
            <a:pPr>
              <a:buFont typeface="Arial" panose="020B0604020202020204" pitchFamily="34" charset="0"/>
              <a:buChar char="•"/>
            </a:pPr>
            <a:r>
              <a:rPr lang="en-US" dirty="0">
                <a:latin typeface="Arial" pitchFamily="34" charset="0"/>
                <a:cs typeface="Arial" pitchFamily="34" charset="0"/>
              </a:rPr>
              <a:t>Creates a new CSV file everyday for attendance and marks attendance with proper date and time.</a:t>
            </a:r>
          </a:p>
          <a:p>
            <a:pPr>
              <a:buFont typeface="Arial" panose="020B0604020202020204" pitchFamily="34" charset="0"/>
              <a:buChar char="•"/>
            </a:pPr>
            <a:r>
              <a:rPr lang="en-US" dirty="0">
                <a:latin typeface="Arial" pitchFamily="34" charset="0"/>
                <a:cs typeface="Arial" pitchFamily="34" charset="0"/>
              </a:rPr>
              <a:t>Displays live attendance updates for the day on the main screen in tabular format with Id, name, date and time.</a:t>
            </a:r>
          </a:p>
          <a:p>
            <a:pPr>
              <a:buNone/>
            </a:pPr>
            <a:endParaRPr lang="en-US" dirty="0"/>
          </a:p>
        </p:txBody>
      </p:sp>
      <p:pic>
        <p:nvPicPr>
          <p:cNvPr id="5" name="Picture 4">
            <a:extLst>
              <a:ext uri="{FF2B5EF4-FFF2-40B4-BE49-F238E27FC236}">
                <a16:creationId xmlns:a16="http://schemas.microsoft.com/office/drawing/2014/main" id="{90743A58-E95D-4FA9-ABDF-98C07383A14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38005" y="1124744"/>
            <a:ext cx="2410853" cy="2222772"/>
          </a:xfrm>
          <a:prstGeom prst="rect">
            <a:avLst/>
          </a:prstGeom>
        </p:spPr>
      </p:pic>
      <p:pic>
        <p:nvPicPr>
          <p:cNvPr id="8" name="Picture 7">
            <a:extLst>
              <a:ext uri="{FF2B5EF4-FFF2-40B4-BE49-F238E27FC236}">
                <a16:creationId xmlns:a16="http://schemas.microsoft.com/office/drawing/2014/main" id="{93D6C3F8-5B8E-46F1-90EF-8C049B0890C2}"/>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832304" y="3890663"/>
            <a:ext cx="2022256" cy="2022256"/>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285728"/>
            <a:ext cx="10873208" cy="1399032"/>
          </a:xfrm>
        </p:spPr>
        <p:txBody>
          <a:bodyPr>
            <a:normAutofit fontScale="90000"/>
          </a:bodyPr>
          <a:lstStyle/>
          <a:p>
            <a:r>
              <a:rPr lang="en-IN" dirty="0">
                <a:latin typeface="Arial Black" pitchFamily="34" charset="0"/>
              </a:rPr>
              <a:t>TRAINING OF IMAGES USING HAAR CASCADE CLASSIFIER ALGORITHM</a:t>
            </a:r>
            <a:endParaRPr lang="en-US" dirty="0">
              <a:latin typeface="Arial Black" pitchFamily="34" charset="0"/>
            </a:endParaRPr>
          </a:p>
        </p:txBody>
      </p:sp>
      <p:sp>
        <p:nvSpPr>
          <p:cNvPr id="3" name="Content Placeholder 2"/>
          <p:cNvSpPr>
            <a:spLocks noGrp="1"/>
          </p:cNvSpPr>
          <p:nvPr>
            <p:ph idx="1"/>
          </p:nvPr>
        </p:nvSpPr>
        <p:spPr/>
        <p:txBody>
          <a:bodyPr/>
          <a:lstStyle/>
          <a:p>
            <a:pPr>
              <a:buNone/>
            </a:pPr>
            <a:r>
              <a:rPr lang="en-IN" dirty="0"/>
              <a:t>	</a:t>
            </a:r>
            <a:r>
              <a:rPr lang="en-US" sz="2400" b="1" dirty="0">
                <a:latin typeface="Arial" pitchFamily="34" charset="0"/>
                <a:cs typeface="Arial" pitchFamily="34" charset="0"/>
              </a:rPr>
              <a:t>It is an Object Detection Algorithm used to identify faces in an image or a real time video</a:t>
            </a:r>
            <a:r>
              <a:rPr lang="en-US" sz="2400" dirty="0">
                <a:latin typeface="Arial" pitchFamily="34" charset="0"/>
                <a:cs typeface="Arial" pitchFamily="34" charset="0"/>
              </a:rPr>
              <a:t>.</a:t>
            </a:r>
          </a:p>
        </p:txBody>
      </p:sp>
      <p:pic>
        <p:nvPicPr>
          <p:cNvPr id="4" name="Picture 3">
            <a:extLst>
              <a:ext uri="{FF2B5EF4-FFF2-40B4-BE49-F238E27FC236}">
                <a16:creationId xmlns:a16="http://schemas.microsoft.com/office/drawing/2014/main" id="{A87710AA-F543-4033-A7C4-0E7AEDF69C78}"/>
              </a:ext>
            </a:extLst>
          </p:cNvPr>
          <p:cNvPicPr>
            <a:picLocks noChangeAspect="1"/>
          </p:cNvPicPr>
          <p:nvPr/>
        </p:nvPicPr>
        <p:blipFill rotWithShape="1">
          <a:blip r:embed="rId2">
            <a:extLst>
              <a:ext uri="{28A0092B-C50C-407E-A947-70E740481C1C}">
                <a14:useLocalDpi xmlns:a14="http://schemas.microsoft.com/office/drawing/2010/main" val="0"/>
              </a:ext>
            </a:extLst>
          </a:blip>
          <a:srcRect l="21561" r="21923"/>
          <a:stretch/>
        </p:blipFill>
        <p:spPr>
          <a:xfrm>
            <a:off x="1374402" y="2930558"/>
            <a:ext cx="2741358" cy="3641713"/>
          </a:xfrm>
          <a:prstGeom prst="rect">
            <a:avLst/>
          </a:prstGeom>
        </p:spPr>
      </p:pic>
      <p:pic>
        <p:nvPicPr>
          <p:cNvPr id="5" name="Picture 4">
            <a:extLst>
              <a:ext uri="{FF2B5EF4-FFF2-40B4-BE49-F238E27FC236}">
                <a16:creationId xmlns:a16="http://schemas.microsoft.com/office/drawing/2014/main" id="{4ABFAF94-40D4-4F8C-A275-F72023963E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5840" y="3870245"/>
            <a:ext cx="3124148" cy="881170"/>
          </a:xfrm>
          <a:prstGeom prst="rect">
            <a:avLst/>
          </a:prstGeom>
        </p:spPr>
      </p:pic>
      <p:pic>
        <p:nvPicPr>
          <p:cNvPr id="9" name="Picture 8">
            <a:extLst>
              <a:ext uri="{FF2B5EF4-FFF2-40B4-BE49-F238E27FC236}">
                <a16:creationId xmlns:a16="http://schemas.microsoft.com/office/drawing/2014/main" id="{A467B382-BFDB-4144-B3F8-DFC1CB3DD9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6047" y="2716113"/>
            <a:ext cx="2876558" cy="3936743"/>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1155</TotalTime>
  <Words>534</Words>
  <Application>Microsoft Office PowerPoint</Application>
  <PresentationFormat>Widescreen</PresentationFormat>
  <Paragraphs>53</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 Black</vt:lpstr>
      <vt:lpstr>Calibri</vt:lpstr>
      <vt:lpstr>Century Gothic</vt:lpstr>
      <vt:lpstr>Verdana</vt:lpstr>
      <vt:lpstr>Wingdings</vt:lpstr>
      <vt:lpstr>Wingdings 2</vt:lpstr>
      <vt:lpstr>Verve</vt:lpstr>
      <vt:lpstr>PowerPoint Presentation</vt:lpstr>
      <vt:lpstr> </vt:lpstr>
      <vt:lpstr>PowerPoint Presentation</vt:lpstr>
      <vt:lpstr>PowerPoint Presentation</vt:lpstr>
      <vt:lpstr>INTRODUCTION</vt:lpstr>
      <vt:lpstr>Project Overview</vt:lpstr>
      <vt:lpstr>PowerPoint Presentation</vt:lpstr>
      <vt:lpstr>FEATURES</vt:lpstr>
      <vt:lpstr>TRAINING OF IMAGES USING HAAR CASCADE CLASSIFIER ALGORITHM</vt:lpstr>
      <vt:lpstr>DEMO USING PROJECT(Capturing Image)</vt:lpstr>
      <vt:lpstr>Demo Using Project (Trained Image)</vt:lpstr>
      <vt:lpstr>IDENTIFICATION OF TRAINED IMAGES</vt:lpstr>
      <vt:lpstr> After Identification attendance is marked including date and time</vt:lpstr>
      <vt:lpstr>PASSWORD FEATURE</vt:lpstr>
      <vt:lpstr>PowerPoint Presentation</vt:lpstr>
      <vt:lpstr>LIMITATIONS</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BASED ATTENDENCE SYSTEM USING MACHINE LEARNING</dc:title>
  <dc:creator>sulagna banerjee</dc:creator>
  <cp:lastModifiedBy>Anjusree Talukdar</cp:lastModifiedBy>
  <cp:revision>38</cp:revision>
  <dcterms:created xsi:type="dcterms:W3CDTF">2022-01-10T15:20:55Z</dcterms:created>
  <dcterms:modified xsi:type="dcterms:W3CDTF">2022-06-15T07:54:02Z</dcterms:modified>
</cp:coreProperties>
</file>